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4.xml.rels" ContentType="application/vnd.openxmlformats-package.relationships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5.png" ContentType="image/png"/>
  <Override PartName="/ppt/media/image58.jpeg" ContentType="image/jpeg"/>
  <Override PartName="/ppt/media/image53.png" ContentType="image/png"/>
  <Override PartName="/ppt/media/image56.jpeg" ContentType="image/jpeg"/>
  <Override PartName="/ppt/media/image107.wmf" ContentType="image/x-wmf"/>
  <Override PartName="/ppt/media/image52.jpeg" ContentType="image/jpeg"/>
  <Override PartName="/ppt/media/image13.png" ContentType="image/png"/>
  <Override PartName="/ppt/media/image1.png" ContentType="image/png"/>
  <Override PartName="/ppt/media/image51.png" ContentType="image/png"/>
  <Override PartName="/ppt/media/image50.jpeg" ContentType="image/jpeg"/>
  <Override PartName="/ppt/media/image112.wmf" ContentType="image/x-wmf"/>
  <Override PartName="/ppt/media/image48.jpeg" ContentType="image/jpeg"/>
  <Override PartName="/ppt/media/image35.wmf" ContentType="image/x-wmf"/>
  <Override PartName="/ppt/media/image46.jpeg" ContentType="image/jpeg"/>
  <Override PartName="/ppt/media/image80.wmf" ContentType="image/x-wmf"/>
  <Override PartName="/ppt/media/image45.png" ContentType="image/png"/>
  <Override PartName="/ppt/media/image44.jpeg" ContentType="image/jpeg"/>
  <Override PartName="/ppt/media/image43.png" ContentType="image/png"/>
  <Override PartName="/ppt/media/image42.jpeg" ContentType="image/jpeg"/>
  <Override PartName="/ppt/media/image6.png" ContentType="image/png"/>
  <Override PartName="/ppt/media/image18.png" ContentType="image/png"/>
  <Override PartName="/ppt/media/image41.png" ContentType="image/png"/>
  <Override PartName="/ppt/media/image40.jpeg" ContentType="image/jpeg"/>
  <Override PartName="/ppt/media/image34.wmf" ContentType="image/x-wmf"/>
  <Override PartName="/ppt/media/image31.jpeg" ContentType="image/jpeg"/>
  <Override PartName="/ppt/media/image37.jpeg" ContentType="image/jpeg"/>
  <Override PartName="/ppt/media/image20.png" ContentType="image/png"/>
  <Override PartName="/ppt/media/image30.png" ContentType="image/png"/>
  <Override PartName="/ppt/media/image98.wmf" ContentType="image/x-wmf"/>
  <Override PartName="/ppt/media/image39.png" ContentType="image/png"/>
  <Override PartName="/ppt/media/image64.jpeg" ContentType="image/jpeg"/>
  <Override PartName="/ppt/media/image9.png" ContentType="image/png"/>
  <Override PartName="/ppt/media/image54.jpeg" ContentType="image/jpeg"/>
  <Override PartName="/ppt/media/image33.png" ContentType="image/png"/>
  <Override PartName="/ppt/media/image8.png" ContentType="image/png"/>
  <Override PartName="/ppt/media/image82.jpeg" ContentType="image/jpeg"/>
  <Override PartName="/ppt/media/image102.jpeg" ContentType="image/jpeg"/>
  <Override PartName="/ppt/media/image119.jpeg" ContentType="image/jpeg"/>
  <Override PartName="/ppt/media/image49.png" ContentType="image/png"/>
  <Override PartName="/ppt/media/image65.jpeg" ContentType="image/jpeg"/>
  <Override PartName="/ppt/media/image12.png" ContentType="image/png"/>
  <Override PartName="/ppt/media/image7.png" ContentType="image/png"/>
  <Override PartName="/ppt/media/image19.png" ContentType="image/png"/>
  <Override PartName="/ppt/media/image79.jpeg" ContentType="image/jpeg"/>
  <Override PartName="/ppt/media/image11.png" ContentType="image/png"/>
  <Override PartName="/ppt/media/image3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78.wmf" ContentType="image/x-wmf"/>
  <Override PartName="/ppt/media/image5.png" ContentType="image/png"/>
  <Override PartName="/ppt/media/image17.png" ContentType="image/png"/>
  <Override PartName="/ppt/media/image38.jpeg" ContentType="image/jpeg"/>
  <Override PartName="/ppt/media/image28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94.wmf" ContentType="image/x-wmf"/>
  <Override PartName="/ppt/media/image101.wmf" ContentType="image/x-wmf"/>
  <Override PartName="/ppt/media/image73.wmf" ContentType="image/x-wmf"/>
  <Override PartName="/ppt/media/image74.wmf" ContentType="image/x-wmf"/>
  <Override PartName="/ppt/media/image75.jpeg" ContentType="image/jpeg"/>
  <Override PartName="/ppt/media/image76.wmf" ContentType="image/x-wmf"/>
  <Override PartName="/ppt/media/image84.wmf" ContentType="image/x-wmf"/>
  <Override PartName="/ppt/media/image88.jpeg" ContentType="image/jpeg"/>
  <Override PartName="/ppt/media/image77.wmf" ContentType="image/x-wmf"/>
  <Override PartName="/ppt/media/image90.jpeg" ContentType="image/jpeg"/>
  <Override PartName="/ppt/media/image104.png" ContentType="image/png"/>
  <Override PartName="/ppt/media/image92.wmf" ContentType="image/x-wmf"/>
  <Override PartName="/ppt/media/image87.wmf" ContentType="image/x-wmf"/>
  <Override PartName="/ppt/media/image109.jpeg" ContentType="image/jpeg"/>
  <Override PartName="/ppt/media/image86.wmf" ContentType="image/x-wmf"/>
  <Override PartName="/ppt/media/image95.jpeg" ContentType="image/jpeg"/>
  <Override PartName="/ppt/media/image106.wmf" ContentType="image/x-wmf"/>
  <Override PartName="/ppt/media/image99.wmf" ContentType="image/x-wmf"/>
  <Override PartName="/ppt/media/image22.png" ContentType="image/png"/>
  <Override PartName="/ppt/media/image113.wmf" ContentType="image/x-wmf"/>
  <Override PartName="/ppt/media/image91.wmf" ContentType="image/x-wmf"/>
  <Override PartName="/ppt/media/image32.png" ContentType="image/png"/>
  <Override PartName="/ppt/media/image93.jpeg" ContentType="image/jpeg"/>
  <Override PartName="/ppt/media/image114.jpeg" ContentType="image/jpeg"/>
  <Override PartName="/ppt/media/image111.wmf" ContentType="image/x-wmf"/>
  <Override PartName="/ppt/media/image25.wmf" ContentType="image/x-wmf"/>
  <Override PartName="/ppt/media/image97.wmf" ContentType="image/x-wmf"/>
  <Override PartName="/ppt/media/image57.png" ContentType="image/png"/>
  <Override PartName="/ppt/media/image110.wmf" ContentType="image/x-wmf"/>
  <Override PartName="/ppt/media/image117.wmf" ContentType="image/x-wmf"/>
  <Override PartName="/ppt/media/image63.png" ContentType="image/png"/>
  <Override PartName="/ppt/media/image108.wmf" ContentType="image/x-wmf"/>
  <Override PartName="/ppt/media/image24.png" ContentType="image/png"/>
  <Override PartName="/ppt/media/image100.jpeg" ContentType="image/jpeg"/>
  <Override PartName="/ppt/media/image83.wmf" ContentType="image/x-wmf"/>
  <Override PartName="/ppt/media/image103.wmf" ContentType="image/x-wmf"/>
  <Override PartName="/ppt/media/image105.jpeg" ContentType="image/jpeg"/>
  <Override PartName="/ppt/media/image85.jpeg" ContentType="image/jpeg"/>
  <Override PartName="/ppt/media/image72.wmf" ContentType="image/x-wmf"/>
  <Override PartName="/ppt/media/image14.png" ContentType="image/png"/>
  <Override PartName="/ppt/media/image2.png" ContentType="image/png"/>
  <Override PartName="/ppt/media/image71.jpeg" ContentType="image/jpeg"/>
  <Override PartName="/ppt/media/image70.wmf" ContentType="image/x-wmf"/>
  <Override PartName="/ppt/media/image118.wmf" ContentType="image/x-wmf"/>
  <Override PartName="/ppt/media/image60.jpeg" ContentType="image/jpeg"/>
  <Override PartName="/ppt/media/image69.wmf" ContentType="image/x-wmf"/>
  <Override PartName="/ppt/media/image120.wmf" ContentType="image/x-wmf"/>
  <Override PartName="/ppt/media/image68.jpeg" ContentType="image/jpeg"/>
  <Override PartName="/ppt/media/image67.wmf" ContentType="image/x-wmf"/>
  <Override PartName="/ppt/media/image66.wmf" ContentType="image/x-wmf"/>
  <Override PartName="/ppt/media/image116.wmf" ContentType="image/x-wmf"/>
  <Override PartName="/ppt/media/image96.jpeg" ContentType="image/jpeg"/>
  <Override PartName="/ppt/media/image62.png" ContentType="image/png"/>
  <Override PartName="/ppt/media/image115.wmf" ContentType="image/x-wmf"/>
  <Override PartName="/ppt/media/image61.png" ContentType="image/png"/>
  <Override PartName="/ppt/media/image23.png" ContentType="image/png"/>
  <Override PartName="/ppt/media/image59.png" ContentType="image/png"/>
  <Override PartName="/ppt/media/image81.wmf" ContentType="image/x-wmf"/>
  <Override PartName="/ppt/media/image89.wmf" ContentType="image/x-wmf"/>
  <Override PartName="/ppt/media/image2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4CEB848-C66B-47DD-829B-F921D7157F7A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solution passes through initial point 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 with slope </a:t>
            </a:r>
            <a:endParaRPr b="0" lang="en-IN" sz="2400" spc="-1" strike="noStrike"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).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08909-2432-43CA-9234-E203E69A2803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20A11B-7251-4F5A-990F-3025747618D8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41CC85-565E-4029-AEF9-4271B04308E6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B999B9-EF67-4E97-B1D3-15EC8CEAC0EB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088F7C-FC00-4503-906C-0FE57359188E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600762-E728-496E-94B9-1E8AD6AB371C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D8A716-FE92-442B-9A63-396E1CED85D2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82E472-983E-48B0-B593-DDA6AB39ACA1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8EBD0B-26BA-4884-B8C8-59F103ECA379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082F93-108E-4AEC-91CD-B902F5BDFF4D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B94204-3B9B-4C30-B3FB-34948B928898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00AB72-DE6B-44E8-B269-C0D58E9622F8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31791D-1E55-4E4D-9374-0116F9928AF2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8F86AE-534D-48D2-8446-0649BC03AA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CC6D28-97C9-4D16-8959-AD7B361B0F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3B0E98-F7CC-4D40-B089-F661B8349A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D7277B-1CF6-472E-BA81-6242B8FD00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2E91B5-9FCC-401C-8963-7B8BCB303B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351A0E-C0AE-4CAB-B2CE-12CD460870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540182-37CB-4271-AC97-6EEEB9E272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D83928-00CA-40FE-BE27-56B923BB79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EF1974-1D0D-4C3F-A329-4870E488AE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E9BF98-437E-43D4-B18B-6AD62F6F2A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2C5B2A-5C76-4A01-91C7-88274E49E8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AFEBC8-C65C-4C14-96D6-38E2935783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8C8EB2-398C-4DBA-9896-0AB4E250BF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EF97A9-0B53-4DB1-A421-86CED27CD2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F1AEB5-92FC-4C86-B0AA-C228C1F003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A4D0B3-669B-45EF-A650-AE40F41C1B7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2B6B55-C19C-496D-B11E-77B49A9BF0C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664986-7E09-4AC8-925A-E40EAED8DF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D27AAE-DC7E-4330-9E8F-D9D6B39E49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B552F0-EDF4-4DFD-A4C3-7D44F2E8C7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0DA13-101B-450C-995C-7A2FDE6C9C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43A4EB-745E-4C53-9136-94EC0FBF0E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A53AF4-DB59-45EC-9AF2-3D5A5AEE58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27AFA7-2FAE-4B8C-A986-343878F561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10485D-AA77-495D-8071-6A645D541487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</a:t>
            </a:r>
            <a:r>
              <a:rPr b="0" lang="en-IN" sz="4400" spc="-1" strike="noStrike">
                <a:latin typeface="Arial"/>
              </a:rPr>
              <a:t>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B0C837-7B5B-428E-A4B7-1503AABFB5CA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wmf"/><Relationship Id="rId3" Type="http://schemas.openxmlformats.org/officeDocument/2006/relationships/image" Target="../media/image35.wmf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wmf"/><Relationship Id="rId3" Type="http://schemas.openxmlformats.org/officeDocument/2006/relationships/image" Target="../media/image67.wmf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wmf"/><Relationship Id="rId3" Type="http://schemas.openxmlformats.org/officeDocument/2006/relationships/image" Target="../media/image70.wmf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wmf"/><Relationship Id="rId3" Type="http://schemas.openxmlformats.org/officeDocument/2006/relationships/image" Target="../media/image81.wmf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wmf"/><Relationship Id="rId3" Type="http://schemas.openxmlformats.org/officeDocument/2006/relationships/image" Target="../media/image84.wmf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wmf"/><Relationship Id="rId3" Type="http://schemas.openxmlformats.org/officeDocument/2006/relationships/image" Target="../media/image87.wmf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wmf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wmf"/><Relationship Id="rId3" Type="http://schemas.openxmlformats.org/officeDocument/2006/relationships/image" Target="../media/image92.wmf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wmf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wmf"/><Relationship Id="rId3" Type="http://schemas.openxmlformats.org/officeDocument/2006/relationships/image" Target="../media/image98.wmf"/><Relationship Id="rId4" Type="http://schemas.openxmlformats.org/officeDocument/2006/relationships/image" Target="../media/image99.wmf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wmf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wmf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wmf"/><Relationship Id="rId3" Type="http://schemas.openxmlformats.org/officeDocument/2006/relationships/image" Target="../media/image111.wmf"/><Relationship Id="rId4" Type="http://schemas.openxmlformats.org/officeDocument/2006/relationships/image" Target="../media/image112.wmf"/><Relationship Id="rId5" Type="http://schemas.openxmlformats.org/officeDocument/2006/relationships/image" Target="../media/image113.wmf"/><Relationship Id="rId6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wmf"/><Relationship Id="rId3" Type="http://schemas.openxmlformats.org/officeDocument/2006/relationships/image" Target="../media/image116.wmf"/><Relationship Id="rId4" Type="http://schemas.openxmlformats.org/officeDocument/2006/relationships/image" Target="../media/image117.wmf"/><Relationship Id="rId5" Type="http://schemas.openxmlformats.org/officeDocument/2006/relationships/image" Target="../media/image118.wmf"/><Relationship Id="rId6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wmf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wmf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7"/>
          <p:cNvSpPr/>
          <p:nvPr/>
        </p:nvSpPr>
        <p:spPr>
          <a:xfrm>
            <a:off x="1910160" y="43344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9" name="Picture 5" descr=""/>
          <p:cNvPicPr/>
          <p:nvPr/>
        </p:nvPicPr>
        <p:blipFill>
          <a:blip r:embed="rId2"/>
          <a:stretch/>
        </p:blipFill>
        <p:spPr>
          <a:xfrm>
            <a:off x="2135520" y="1188360"/>
            <a:ext cx="7920360" cy="3027960"/>
          </a:xfrm>
          <a:prstGeom prst="rect">
            <a:avLst/>
          </a:prstGeom>
          <a:ln w="0">
            <a:noFill/>
          </a:ln>
        </p:spPr>
      </p:pic>
      <p:sp>
        <p:nvSpPr>
          <p:cNvPr id="90" name="TextBox 6"/>
          <p:cNvSpPr/>
          <p:nvPr/>
        </p:nvSpPr>
        <p:spPr>
          <a:xfrm>
            <a:off x="1883520" y="273960"/>
            <a:ext cx="7452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Graph Laplacian</a:t>
            </a:r>
            <a:endParaRPr b="0" lang="en-IN" sz="228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685CBEE3-DAF0-4D66-99DE-D5427F31B279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2364120" y="1636560"/>
            <a:ext cx="8152560" cy="4876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the initial value problem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approximating solution:  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at initial point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.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The line tangent to solution at initial point is thus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Thus if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is close enough to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we can approximate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by 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4" name="Object 5"/>
              <p:cNvSpPr txBox="1"/>
              <p:nvPr/>
            </p:nvSpPr>
            <p:spPr>
              <a:xfrm>
                <a:off x="3471840" y="3583080"/>
                <a:ext cx="2623320" cy="41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𝑦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5" name="Object 11"/>
              <p:cNvSpPr txBox="1"/>
              <p:nvPr/>
            </p:nvSpPr>
            <p:spPr>
              <a:xfrm>
                <a:off x="3352680" y="2133720"/>
                <a:ext cx="2751840" cy="426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,</m:t>
                    </m:r>
                    <m:r>
                      <m:t xml:space="preserve">𝑦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,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136" name="Picture 12" descr=""/>
          <p:cNvPicPr/>
          <p:nvPr/>
        </p:nvPicPr>
        <p:blipFill>
          <a:blip r:embed="rId2"/>
          <a:srcRect l="0" t="0" r="0" b="30250"/>
          <a:stretch/>
        </p:blipFill>
        <p:spPr>
          <a:xfrm>
            <a:off x="6667560" y="3997440"/>
            <a:ext cx="3047400" cy="188352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37" name="Object 13"/>
              <p:cNvSpPr txBox="1"/>
              <p:nvPr/>
            </p:nvSpPr>
            <p:spPr>
              <a:xfrm>
                <a:off x="3002040" y="5435640"/>
                <a:ext cx="2761560" cy="41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38" name="Rectangle 2"/>
          <p:cNvSpPr/>
          <p:nvPr/>
        </p:nvSpPr>
        <p:spPr>
          <a:xfrm>
            <a:off x="2364120" y="54360"/>
            <a:ext cx="7886160" cy="707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Euler’s Method: Tangent Line Approximation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5" dur="2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8" dur="2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68" dur="5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80" dur="500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83" dur="500"/>
                                        <p:tgtEl>
                                          <p:spTgt spid="1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88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2364120" y="1523880"/>
            <a:ext cx="8076600" cy="4952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a point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close to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we approximate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using the line passing through 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with slope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</a:t>
            </a:r>
            <a:r>
              <a:rPr b="0" lang="en-US" sz="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US" sz="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):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Thus we create a sequence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of approximations to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):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1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where </a:t>
            </a:r>
            <a:r>
              <a:rPr b="0" i="1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f</a:t>
            </a:r>
            <a:r>
              <a:rPr b="0" i="1" lang="en-US" sz="1600" spc="-1" strike="noStrike" baseline="-25000">
                <a:solidFill>
                  <a:srgbClr val="ff0000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 = </a:t>
            </a:r>
            <a:r>
              <a:rPr b="0" i="1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f</a:t>
            </a:r>
            <a:r>
              <a:rPr b="0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 (</a:t>
            </a:r>
            <a:r>
              <a:rPr b="0" i="1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t</a:t>
            </a:r>
            <a:r>
              <a:rPr b="0" i="1" lang="en-US" sz="1600" spc="-1" strike="noStrike" baseline="-25000">
                <a:solidFill>
                  <a:srgbClr val="ff0000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, </a:t>
            </a:r>
            <a:r>
              <a:rPr b="0" i="1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y</a:t>
            </a:r>
            <a:r>
              <a:rPr b="0" i="1" lang="en-US" sz="1600" spc="-1" strike="noStrike" baseline="-25000">
                <a:solidFill>
                  <a:srgbClr val="ff0000"/>
                </a:solidFill>
                <a:latin typeface="Cambria"/>
                <a:ea typeface="Cambria"/>
              </a:rPr>
              <a:t>n</a:t>
            </a:r>
            <a:r>
              <a:rPr b="0" lang="en-US" sz="1600" spc="-1" strike="noStrike">
                <a:solidFill>
                  <a:srgbClr val="ff0000"/>
                </a:solidFill>
                <a:latin typeface="Cambria"/>
                <a:ea typeface="Cambria"/>
              </a:rPr>
              <a:t>).  </a:t>
            </a:r>
            <a:endParaRPr b="0" lang="en-IN" sz="16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a uniform step size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–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-1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Euler’s formula becomes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1" name="Object 7"/>
              <p:cNvSpPr txBox="1"/>
              <p:nvPr/>
            </p:nvSpPr>
            <p:spPr>
              <a:xfrm>
                <a:off x="3352680" y="3429000"/>
                <a:ext cx="3809160" cy="1648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⋅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2" name="Object 9"/>
              <p:cNvSpPr txBox="1"/>
              <p:nvPr/>
            </p:nvSpPr>
            <p:spPr>
              <a:xfrm>
                <a:off x="3429000" y="2514600"/>
                <a:ext cx="2666160" cy="38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+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𝑦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3" name="Object 11"/>
              <p:cNvSpPr txBox="1"/>
              <p:nvPr/>
            </p:nvSpPr>
            <p:spPr>
              <a:xfrm>
                <a:off x="4305240" y="5981760"/>
                <a:ext cx="358056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𝑛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h</m:t>
                    </m:r>
                    <m:r>
                      <m:t xml:space="preserve">,</m:t>
                    </m:r>
                    <m:r>
                      <m:t xml:space="preserve">𝑛</m:t>
                    </m:r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,</m:t>
                    </m:r>
                    <m:r>
                      <m:t xml:space="preserve">1</m:t>
                    </m:r>
                    <m:r>
                      <m:t xml:space="preserve">,</m:t>
                    </m:r>
                    <m:r>
                      <m:t xml:space="preserve">2</m:t>
                    </m:r>
                    <m:r>
                      <m:t xml:space="preserve">,</m:t>
                    </m:r>
                    <m:r>
                      <m:t xml:space="preserve">…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44" name="PlaceHolder 2"/>
          <p:cNvSpPr>
            <a:spLocks noGrp="1"/>
          </p:cNvSpPr>
          <p:nvPr>
            <p:ph type="title"/>
          </p:nvPr>
        </p:nvSpPr>
        <p:spPr>
          <a:xfrm>
            <a:off x="2152800" y="125280"/>
            <a:ext cx="7886160" cy="707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Euler’s Method: Tangent Line Approximation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5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46" name="TextBox 9"/>
          <p:cNvSpPr/>
          <p:nvPr/>
        </p:nvSpPr>
        <p:spPr>
          <a:xfrm>
            <a:off x="7138080" y="171000"/>
            <a:ext cx="495648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Love Affairs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-93600" y="802440"/>
            <a:ext cx="8245800" cy="289476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3" descr=""/>
          <p:cNvPicPr/>
          <p:nvPr/>
        </p:nvPicPr>
        <p:blipFill>
          <a:blip r:embed="rId3"/>
          <a:stretch/>
        </p:blipFill>
        <p:spPr>
          <a:xfrm>
            <a:off x="96480" y="3697920"/>
            <a:ext cx="3157200" cy="1980360"/>
          </a:xfrm>
          <a:prstGeom prst="rect">
            <a:avLst/>
          </a:prstGeom>
          <a:ln w="0">
            <a:noFill/>
          </a:ln>
        </p:spPr>
      </p:pic>
      <p:sp>
        <p:nvSpPr>
          <p:cNvPr id="149" name="TextBox 6"/>
          <p:cNvSpPr/>
          <p:nvPr/>
        </p:nvSpPr>
        <p:spPr>
          <a:xfrm>
            <a:off x="7702920" y="802440"/>
            <a:ext cx="4391640" cy="4844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e00ff"/>
                </a:solidFill>
                <a:latin typeface="Menlo"/>
                <a:ea typeface="DejaVu Sans"/>
              </a:rPr>
              <a:t>function </a:t>
            </a: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dydt = model_love_hate(t,M,a,b)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x= M(1);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y = M(2);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8013"/>
                </a:solidFill>
                <a:latin typeface="Menlo"/>
                <a:ea typeface="DejaVu Sans"/>
              </a:rPr>
              <a:t>%%% Cautious Lovers %%%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8013"/>
                </a:solidFill>
                <a:latin typeface="Menlo"/>
                <a:ea typeface="DejaVu Sans"/>
              </a:rPr>
              <a:t>% dx_dt = a*x+b*y;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8013"/>
                </a:solidFill>
                <a:latin typeface="Menlo"/>
                <a:ea typeface="DejaVu Sans"/>
              </a:rPr>
              <a:t>% dy_dt = b*x+a*y;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8013"/>
                </a:solidFill>
                <a:latin typeface="Menlo"/>
                <a:ea typeface="DejaVu Sans"/>
              </a:rPr>
              <a:t>%%% Love and Heat%%%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dx_dt = a*y;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dy_dt = -b*x;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00000"/>
                </a:solidFill>
                <a:latin typeface="Menlo"/>
                <a:ea typeface="DejaVu Sans"/>
              </a:rPr>
              <a:t>dydt = [dx_dt,dy_dt];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0e00ff"/>
                </a:solidFill>
                <a:latin typeface="Menlo"/>
                <a:ea typeface="DejaVu Sans"/>
              </a:rPr>
              <a:t>end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0" name="TextBox 8"/>
          <p:cNvSpPr/>
          <p:nvPr/>
        </p:nvSpPr>
        <p:spPr>
          <a:xfrm>
            <a:off x="3760560" y="3246840"/>
            <a:ext cx="3679200" cy="4204440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init = [x0 y0]; </a:t>
            </a:r>
            <a:r>
              <a:rPr b="0" lang="en-IN" sz="1800" spc="-1" strike="noStrike">
                <a:solidFill>
                  <a:srgbClr val="008013"/>
                </a:solidFill>
                <a:latin typeface="Menlo"/>
                <a:ea typeface="DejaVu Sans"/>
              </a:rPr>
              <a:t>% y0 = [v0, w0]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t = linspace(0,10,5000)';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y_euler = zeros(length(t), 2);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y_euler(1, :) = init;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h = t(2)-t(1); </a:t>
            </a:r>
            <a:r>
              <a:rPr b="0" lang="en-IN" sz="1800" spc="-1" strike="noStrike">
                <a:solidFill>
                  <a:srgbClr val="008013"/>
                </a:solidFill>
                <a:latin typeface="Menlo"/>
                <a:ea typeface="DejaVu Sans"/>
              </a:rPr>
              <a:t>% Constant time step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e00ff"/>
                </a:solidFill>
                <a:latin typeface="Menlo"/>
                <a:ea typeface="DejaVu Sans"/>
              </a:rPr>
              <a:t>for </a:t>
            </a: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i = 2:length(t)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k1 =model_love_hate(t(i-1), y_euler(i-1, :),a,b);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Menlo"/>
                <a:ea typeface="DejaVu Sans"/>
              </a:rPr>
              <a:t>y_euler(i, :) = y_euler(i-1, :)+h*k1;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e00ff"/>
                </a:solidFill>
                <a:latin typeface="Menlo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800"/>
            </a:b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52" name="TextBox 5"/>
          <p:cNvSpPr/>
          <p:nvPr/>
        </p:nvSpPr>
        <p:spPr>
          <a:xfrm>
            <a:off x="320760" y="45360"/>
            <a:ext cx="11359080" cy="577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Infection spreading : Modelling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3" name="Picture 6" descr="Chart, line chart, histogram&#10;&#10;Description automatically generated"/>
          <p:cNvPicPr/>
          <p:nvPr/>
        </p:nvPicPr>
        <p:blipFill>
          <a:blip r:embed="rId2"/>
          <a:stretch/>
        </p:blipFill>
        <p:spPr>
          <a:xfrm>
            <a:off x="840240" y="665640"/>
            <a:ext cx="9124200" cy="614628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5"/>
          <p:cNvSpPr/>
          <p:nvPr/>
        </p:nvSpPr>
        <p:spPr>
          <a:xfrm>
            <a:off x="504720" y="2213280"/>
            <a:ext cx="4973040" cy="18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Picture 4" descr="A picture containing 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6577560" y="2847600"/>
            <a:ext cx="4846680" cy="158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4" dur="indefinite" restart="never" nodeType="tmRoot">
          <p:childTnLst>
            <p:seq>
              <p:cTn id="105" dur="indefinite" nodeType="mainSeq">
                <p:childTnLst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0" y="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57" name="PlaceHolder 1"/>
          <p:cNvSpPr>
            <a:spLocks noGrp="1"/>
          </p:cNvSpPr>
          <p:nvPr>
            <p:ph type="sldNum" idx="10"/>
          </p:nvPr>
        </p:nvSpPr>
        <p:spPr>
          <a:xfrm>
            <a:off x="8704080" y="6355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44B92B-5EEB-4A59-A390-F85A8A505FBD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58" name="TextBox 4"/>
          <p:cNvSpPr/>
          <p:nvPr/>
        </p:nvSpPr>
        <p:spPr>
          <a:xfrm>
            <a:off x="669600" y="109728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9" name="TextBox 10"/>
          <p:cNvSpPr/>
          <p:nvPr/>
        </p:nvSpPr>
        <p:spPr>
          <a:xfrm>
            <a:off x="3085560" y="13500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0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134600" y="85968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161" name="Straight Arrow Connector 21"/>
          <p:cNvSpPr/>
          <p:nvPr/>
        </p:nvSpPr>
        <p:spPr>
          <a:xfrm>
            <a:off x="5125320" y="156672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Straight Arrow Connector 24"/>
          <p:cNvSpPr/>
          <p:nvPr/>
        </p:nvSpPr>
        <p:spPr>
          <a:xfrm>
            <a:off x="5190480" y="188712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ontent Placeholder 2"/>
          <p:cNvSpPr/>
          <p:nvPr/>
        </p:nvSpPr>
        <p:spPr>
          <a:xfrm>
            <a:off x="3389040" y="2689560"/>
            <a:ext cx="5412960" cy="1346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Large population</a:t>
            </a:r>
            <a:endParaRPr b="0" lang="en-IN" sz="2000" spc="-1" strike="noStrike">
              <a:latin typeface="Arial"/>
            </a:endParaRPr>
          </a:p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Single initial case </a:t>
            </a:r>
            <a:endParaRPr b="0" lang="en-IN" sz="2000" spc="-1" strike="noStrike">
              <a:latin typeface="Arial"/>
            </a:endParaRPr>
          </a:p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Rest of the population is fully susceptible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10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2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10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65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6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3389040" y="2689560"/>
            <a:ext cx="5412960" cy="2845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Large population</a:t>
            </a:r>
            <a:endParaRPr b="0" lang="en-IN" sz="2000" spc="-1" strike="noStrike">
              <a:latin typeface="Arial"/>
            </a:endParaRPr>
          </a:p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Single initial case </a:t>
            </a:r>
            <a:endParaRPr b="0" lang="en-IN" sz="2000" spc="-1" strike="noStrike">
              <a:latin typeface="Arial"/>
            </a:endParaRPr>
          </a:p>
          <a:p>
            <a:pPr marL="449280" indent="-449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mbria"/>
                <a:ea typeface="Cambria"/>
              </a:rPr>
              <a:t>Rest of the population is fully susceptible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it-IT" sz="2000" spc="-1" strike="noStrike">
                <a:solidFill>
                  <a:srgbClr val="0000ff"/>
                </a:solidFill>
                <a:latin typeface="Cambria"/>
                <a:ea typeface="Cambria"/>
              </a:rPr>
              <a:t>Examples:</a:t>
            </a:r>
            <a:endParaRPr b="0" lang="en-IN" sz="2000" spc="-1" strike="noStrike">
              <a:latin typeface="Arial"/>
            </a:endParaRPr>
          </a:p>
          <a:p>
            <a:pPr lvl="1" marL="742320" indent="-449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ambria"/>
                <a:ea typeface="Cambria"/>
              </a:rPr>
              <a:t>Chlamydia</a:t>
            </a:r>
            <a:endParaRPr b="0" lang="en-IN" sz="1800" spc="-1" strike="noStrike">
              <a:latin typeface="Arial"/>
            </a:endParaRPr>
          </a:p>
          <a:p>
            <a:pPr lvl="1" marL="742320" indent="-449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ambria"/>
                <a:ea typeface="Cambria"/>
              </a:rPr>
              <a:t>Human papilloma virus</a:t>
            </a:r>
            <a:endParaRPr b="0" lang="en-IN" sz="1800" spc="-1" strike="noStrike">
              <a:latin typeface="Arial"/>
            </a:endParaRPr>
          </a:p>
          <a:p>
            <a:pPr lvl="1" marL="742320" indent="-4492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1800" spc="-1" strike="noStrike">
                <a:solidFill>
                  <a:srgbClr val="000000"/>
                </a:solidFill>
                <a:latin typeface="Cambria"/>
                <a:ea typeface="Cambria"/>
              </a:rPr>
              <a:t>(Respiratory syncytial virus / influenza)</a:t>
            </a:r>
            <a:endParaRPr b="0" lang="en-IN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buNone/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68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169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TextBox 31"/>
          <p:cNvSpPr/>
          <p:nvPr/>
        </p:nvSpPr>
        <p:spPr>
          <a:xfrm>
            <a:off x="1771920" y="299880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2" name="Rectangle 32"/>
              <p:cNvSpPr txBox="1"/>
              <p:nvPr/>
            </p:nvSpPr>
            <p:spPr>
              <a:xfrm>
                <a:off x="942480" y="402624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73" name="Rectangle 36"/>
          <p:cNvSpPr/>
          <p:nvPr/>
        </p:nvSpPr>
        <p:spPr>
          <a:xfrm>
            <a:off x="942480" y="477684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4" name="TextBox 39"/>
          <p:cNvSpPr/>
          <p:nvPr/>
        </p:nvSpPr>
        <p:spPr>
          <a:xfrm>
            <a:off x="4536000" y="5752800"/>
            <a:ext cx="311904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Assumptions: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Homogeneous mixing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Constant recovering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5" name="Text Box 4"/>
          <p:cNvSpPr/>
          <p:nvPr/>
        </p:nvSpPr>
        <p:spPr>
          <a:xfrm>
            <a:off x="8354880" y="1377000"/>
            <a:ext cx="3000240" cy="699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Symbol"/>
                <a:ea typeface="Cambria"/>
              </a:rPr>
              <a:t>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i="1" lang="en-US" sz="2000" spc="-1" strike="noStrike">
                <a:solidFill>
                  <a:srgbClr val="000000"/>
                </a:solidFill>
                <a:latin typeface="Symbol"/>
                <a:ea typeface="Cambria"/>
              </a:rPr>
              <a:t></a:t>
            </a:r>
            <a:r>
              <a:rPr b="0" i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(infection rate)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Symbol"/>
                <a:ea typeface="Cambria"/>
              </a:rPr>
              <a:t>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mbria"/>
                <a:ea typeface="Cambria"/>
              </a:rPr>
              <a:t>  (recovery rate)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20AB0C-4315-4726-8009-A99AEE775934}" type="slidenum">
              <a:t>15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7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8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9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180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Box 31"/>
          <p:cNvSpPr/>
          <p:nvPr/>
        </p:nvSpPr>
        <p:spPr>
          <a:xfrm>
            <a:off x="1398240" y="1568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3" name="Rectangle 32"/>
              <p:cNvSpPr txBox="1"/>
              <p:nvPr/>
            </p:nvSpPr>
            <p:spPr>
              <a:xfrm>
                <a:off x="568800" y="259560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4" name="Rectangle 36"/>
          <p:cNvSpPr/>
          <p:nvPr/>
        </p:nvSpPr>
        <p:spPr>
          <a:xfrm>
            <a:off x="568800" y="334620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5" name="Rectangle 6"/>
              <p:cNvSpPr txBox="1"/>
              <p:nvPr/>
            </p:nvSpPr>
            <p:spPr>
              <a:xfrm>
                <a:off x="3489120" y="2550240"/>
                <a:ext cx="42753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−</m:t>
                        </m:r>
                        <m:r>
                          <m:t xml:space="preserve">𝑖</m:t>
                        </m:r>
                      </m:e>
                    </m:d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𝛽</m:t>
                    </m:r>
                    <m:sSup>
                      <m:e>
                        <m:r>
                          <m:t xml:space="preserve">𝑖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86" name="TextBox 8"/>
              <p:cNvSpPr txBox="1"/>
              <p:nvPr/>
            </p:nvSpPr>
            <p:spPr>
              <a:xfrm>
                <a:off x="3959280" y="3578760"/>
                <a:ext cx="2623680" cy="864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∫"/>
                      </m:naryPr>
                      <m:sub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sub>
                      <m:sup>
                        <m:r>
                          <m:t xml:space="preserve">𝜘</m:t>
                        </m:r>
                      </m:sup>
                      <m:e>
                        <m:f>
                          <m:num>
                            <m:r>
                              <m:t xml:space="preserve">ⅆ</m:t>
                            </m:r>
                            <m:r>
                              <m:t xml:space="preserve">𝑥</m:t>
                            </m:r>
                          </m:num>
                          <m:den>
                            <m:r>
                              <m:t xml:space="preserve">𝑝𝑥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p>
                              <m:e>
                                <m:r>
                                  <m:t xml:space="preserve">𝑥</m:t>
                                </m:r>
                              </m:e>
                              <m:sup>
                                <m:r>
                                  <m:t xml:space="preserve"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0</m:t>
                        </m:r>
                      </m:sub>
                      <m:sup>
                        <m:r>
                          <m:t xml:space="preserve">𝑡</m:t>
                        </m:r>
                      </m:sup>
                      <m:e>
                        <m:r>
                          <m:t xml:space="preserve">ⅆ</m:t>
                        </m:r>
                        <m:r>
                          <m:t xml:space="preserve">𝑡</m:t>
                        </m:r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87" name="TextBox 12"/>
              <p:cNvSpPr txBox="1"/>
              <p:nvPr/>
            </p:nvSpPr>
            <p:spPr>
              <a:xfrm>
                <a:off x="6717240" y="3868200"/>
                <a:ext cx="309744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;</m:t>
                    </m:r>
                    <m:r>
                      <m:t xml:space="preserve">q</m:t>
                    </m:r>
                    <m:r>
                      <m:t xml:space="preserve">=</m:t>
                    </m:r>
                    <m:r>
                      <m:t xml:space="preserve">𝛽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9AD783-7CE5-44AB-9331-BBDD52D54493}" type="slidenum">
              <a:t>16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89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1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192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TextBox 31"/>
          <p:cNvSpPr/>
          <p:nvPr/>
        </p:nvSpPr>
        <p:spPr>
          <a:xfrm>
            <a:off x="1398240" y="1568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5" name="Rectangle 32"/>
              <p:cNvSpPr txBox="1"/>
              <p:nvPr/>
            </p:nvSpPr>
            <p:spPr>
              <a:xfrm>
                <a:off x="568800" y="259560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6" name="Rectangle 36"/>
          <p:cNvSpPr/>
          <p:nvPr/>
        </p:nvSpPr>
        <p:spPr>
          <a:xfrm>
            <a:off x="568800" y="334620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7" name="Rectangle 6"/>
              <p:cNvSpPr txBox="1"/>
              <p:nvPr/>
            </p:nvSpPr>
            <p:spPr>
              <a:xfrm>
                <a:off x="3489120" y="2550240"/>
                <a:ext cx="42753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−</m:t>
                        </m:r>
                        <m:r>
                          <m:t xml:space="preserve">𝑖</m:t>
                        </m:r>
                      </m:e>
                    </m:d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𝛽</m:t>
                    </m:r>
                    <m:sSup>
                      <m:e>
                        <m:r>
                          <m:t xml:space="preserve">𝑖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98" name="TextBox 9"/>
              <p:cNvSpPr txBox="1"/>
              <p:nvPr/>
            </p:nvSpPr>
            <p:spPr>
              <a:xfrm>
                <a:off x="3959280" y="5289840"/>
                <a:ext cx="4502880" cy="621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𝑝</m:t>
                        </m:r>
                      </m:den>
                    </m:f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den>
                            </m:f>
                          </m:e>
                        </m:d>
                        <m:r>
                          <m:t xml:space="preserve">−</m:t>
                        </m:r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𝑡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99" name="TextBox 3"/>
              <p:cNvSpPr txBox="1"/>
              <p:nvPr/>
            </p:nvSpPr>
            <p:spPr>
              <a:xfrm>
                <a:off x="3959280" y="3578760"/>
                <a:ext cx="2623680" cy="864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nary>
                      <m:naryPr>
                        <m:chr m:val="∫"/>
                      </m:naryPr>
                      <m:sub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sub>
                      <m:sup>
                        <m:r>
                          <m:t xml:space="preserve">𝜘</m:t>
                        </m:r>
                      </m:sup>
                      <m:e>
                        <m:f>
                          <m:num>
                            <m:r>
                              <m:t xml:space="preserve">ⅆ</m:t>
                            </m:r>
                            <m:r>
                              <m:t xml:space="preserve">𝑥</m:t>
                            </m:r>
                          </m:num>
                          <m:den>
                            <m:r>
                              <m:t xml:space="preserve">𝑝𝑥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p>
                              <m:e>
                                <m:r>
                                  <m:t xml:space="preserve">𝑥</m:t>
                                </m:r>
                              </m:e>
                              <m:sup>
                                <m:r>
                                  <m:t xml:space="preserve"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0</m:t>
                        </m:r>
                      </m:sub>
                      <m:sup>
                        <m:r>
                          <m:t xml:space="preserve">𝑡</m:t>
                        </m:r>
                      </m:sup>
                      <m:e>
                        <m:r>
                          <m:t xml:space="preserve">ⅆ</m:t>
                        </m:r>
                        <m:r>
                          <m:t xml:space="preserve">𝑡</m:t>
                        </m:r>
                      </m:e>
                    </m:nary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00" name="TextBox 5"/>
              <p:cNvSpPr txBox="1"/>
              <p:nvPr/>
            </p:nvSpPr>
            <p:spPr>
              <a:xfrm>
                <a:off x="6717240" y="3868200"/>
                <a:ext cx="309744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;</m:t>
                    </m:r>
                    <m:r>
                      <m:t xml:space="preserve">q</m:t>
                    </m:r>
                    <m:r>
                      <m:t xml:space="preserve">=</m:t>
                    </m:r>
                    <m:r>
                      <m:t xml:space="preserve">𝛽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08C5C0-57D5-420E-BD8B-C832EAA47431}" type="slidenum">
              <a:t>17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02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4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205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TextBox 31"/>
          <p:cNvSpPr/>
          <p:nvPr/>
        </p:nvSpPr>
        <p:spPr>
          <a:xfrm>
            <a:off x="1398240" y="1568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8" name="Rectangle 32"/>
              <p:cNvSpPr txBox="1"/>
              <p:nvPr/>
            </p:nvSpPr>
            <p:spPr>
              <a:xfrm>
                <a:off x="568800" y="259560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09" name="Rectangle 36"/>
          <p:cNvSpPr/>
          <p:nvPr/>
        </p:nvSpPr>
        <p:spPr>
          <a:xfrm>
            <a:off x="568800" y="334620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0" name="TextBox 3"/>
              <p:cNvSpPr txBox="1"/>
              <p:nvPr/>
            </p:nvSpPr>
            <p:spPr>
              <a:xfrm>
                <a:off x="2920320" y="3641040"/>
                <a:ext cx="4502880" cy="621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𝑝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</m:den>
                        </m:f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𝑒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𝑝𝑡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𝑝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1" name="TextBox 7"/>
              <p:cNvSpPr txBox="1"/>
              <p:nvPr/>
            </p:nvSpPr>
            <p:spPr>
              <a:xfrm>
                <a:off x="3071880" y="2409120"/>
                <a:ext cx="4502880" cy="621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𝑝</m:t>
                        </m:r>
                      </m:den>
                    </m:f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den>
                            </m:f>
                          </m:e>
                        </m:d>
                        <m:r>
                          <m:t xml:space="preserve">−</m:t>
                        </m:r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𝑡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2" name="TextBox 12"/>
              <p:cNvSpPr txBox="1"/>
              <p:nvPr/>
            </p:nvSpPr>
            <p:spPr>
              <a:xfrm>
                <a:off x="3615480" y="3124080"/>
                <a:ext cx="309744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;</m:t>
                    </m:r>
                    <m:r>
                      <m:t xml:space="preserve">q</m:t>
                    </m:r>
                    <m:r>
                      <m:t xml:space="preserve">=</m:t>
                    </m:r>
                    <m:r>
                      <m:t xml:space="preserve">𝛽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E49D33-8A98-4191-96CA-7CD88C580E74}" type="slidenum">
              <a:t>18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14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6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217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TextBox 31"/>
          <p:cNvSpPr/>
          <p:nvPr/>
        </p:nvSpPr>
        <p:spPr>
          <a:xfrm>
            <a:off x="1398240" y="1568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0" name="Rectangle 32"/>
              <p:cNvSpPr txBox="1"/>
              <p:nvPr/>
            </p:nvSpPr>
            <p:spPr>
              <a:xfrm>
                <a:off x="568800" y="259560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21" name="Rectangle 36"/>
          <p:cNvSpPr/>
          <p:nvPr/>
        </p:nvSpPr>
        <p:spPr>
          <a:xfrm>
            <a:off x="568800" y="334620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2" name="TextBox 3"/>
              <p:cNvSpPr txBox="1"/>
              <p:nvPr/>
            </p:nvSpPr>
            <p:spPr>
              <a:xfrm>
                <a:off x="2920320" y="3641040"/>
                <a:ext cx="4502880" cy="621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𝑝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/>
                            </m:sSub>
                          </m:den>
                        </m:f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𝑒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𝑝𝑡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𝑝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3" name="TextBox 7"/>
              <p:cNvSpPr txBox="1"/>
              <p:nvPr/>
            </p:nvSpPr>
            <p:spPr>
              <a:xfrm>
                <a:off x="3071880" y="2409120"/>
                <a:ext cx="4502880" cy="621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𝑝</m:t>
                        </m:r>
                      </m:den>
                    </m:f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/>
                                </m:sSub>
                              </m:den>
                            </m:f>
                          </m:e>
                        </m:d>
                        <m:r>
                          <m:t xml:space="preserve">−</m:t>
                        </m:r>
                        <m:r>
                          <m:t xml:space="preserve">log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  <m:r>
                      <m:t xml:space="preserve">𝑡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4" name="TextBox 11"/>
              <p:cNvSpPr txBox="1"/>
              <p:nvPr/>
            </p:nvSpPr>
            <p:spPr>
              <a:xfrm>
                <a:off x="2934360" y="4781160"/>
                <a:ext cx="450288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𝑝</m:t>
                        </m:r>
                      </m:num>
                      <m:den>
                        <m:r>
                          <m:t xml:space="preserve">𝑥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𝑞</m:t>
                    </m:r>
                    <m:r>
                      <m:t xml:space="preserve">+</m:t>
                    </m:r>
                    <m:sSup>
                      <m:e>
                        <m:r>
                          <m:t xml:space="preserve">𝑒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𝑝𝑡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𝑝</m:t>
                            </m:r>
                            <m:r>
                              <m:t xml:space="preserve">−</m:t>
                            </m:r>
                            <m:r>
                              <m:t xml:space="preserve">𝑞</m:t>
                            </m:r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𝑥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5" name="TextBox 12"/>
              <p:cNvSpPr txBox="1"/>
              <p:nvPr/>
            </p:nvSpPr>
            <p:spPr>
              <a:xfrm>
                <a:off x="3615480" y="3124080"/>
                <a:ext cx="309744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;</m:t>
                    </m:r>
                    <m:r>
                      <m:t xml:space="preserve">q</m:t>
                    </m:r>
                    <m:r>
                      <m:t xml:space="preserve">=</m:t>
                    </m:r>
                    <m:r>
                      <m:t xml:space="preserve">𝛽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26" name="TextBox 13"/>
              <p:cNvSpPr txBox="1"/>
              <p:nvPr/>
            </p:nvSpPr>
            <p:spPr>
              <a:xfrm>
                <a:off x="2845080" y="5528160"/>
                <a:ext cx="4502880" cy="70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𝑥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𝑝</m:t>
                        </m:r>
                      </m:num>
                      <m:den>
                        <m:r>
                          <m:t xml:space="preserve">𝑞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𝑝𝑡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𝑝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𝑞</m:t>
                                </m:r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𝑥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m:rPr>
                            <m:lit/>
                            <m:nor/>
                          </m:rPr>
                          <m:t xml:space="preserve"> 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974B8F-55B1-46AB-BFD3-1C9FEB1DF7A1}" type="slidenum">
              <a:t>19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5"/>
          <p:cNvSpPr/>
          <p:nvPr/>
        </p:nvSpPr>
        <p:spPr>
          <a:xfrm>
            <a:off x="1910160" y="43344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" name="TextBox 6"/>
          <p:cNvSpPr/>
          <p:nvPr/>
        </p:nvSpPr>
        <p:spPr>
          <a:xfrm>
            <a:off x="1883520" y="273960"/>
            <a:ext cx="7452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Graph Laplacian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2"/>
          <a:stretch/>
        </p:blipFill>
        <p:spPr>
          <a:xfrm>
            <a:off x="2854080" y="1325520"/>
            <a:ext cx="6483240" cy="174744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7" descr=""/>
          <p:cNvPicPr/>
          <p:nvPr/>
        </p:nvPicPr>
        <p:blipFill>
          <a:blip r:embed="rId3"/>
          <a:stretch/>
        </p:blipFill>
        <p:spPr>
          <a:xfrm>
            <a:off x="3162600" y="3257280"/>
            <a:ext cx="5866200" cy="291456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4" descr=""/>
          <p:cNvPicPr/>
          <p:nvPr/>
        </p:nvPicPr>
        <p:blipFill>
          <a:blip r:embed="rId4"/>
          <a:stretch/>
        </p:blipFill>
        <p:spPr>
          <a:xfrm>
            <a:off x="1867680" y="6457320"/>
            <a:ext cx="1747440" cy="162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A0649C46-3F2B-453B-B560-75EADFCEE5EA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28" name="TextBox 4"/>
          <p:cNvSpPr/>
          <p:nvPr/>
        </p:nvSpPr>
        <p:spPr>
          <a:xfrm>
            <a:off x="576000" y="1098720"/>
            <a:ext cx="154152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SIS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TextBox 10"/>
          <p:cNvSpPr/>
          <p:nvPr/>
        </p:nvSpPr>
        <p:spPr>
          <a:xfrm>
            <a:off x="2991960" y="136440"/>
            <a:ext cx="6017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Epidemic Spreading : Modelling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0" name="Picture 19" descr="A picture containing diagram&#10;&#10;Description automatically generated"/>
          <p:cNvPicPr/>
          <p:nvPr/>
        </p:nvPicPr>
        <p:blipFill>
          <a:blip r:embed="rId2"/>
          <a:srcRect l="0" t="0" r="32492" b="0"/>
          <a:stretch/>
        </p:blipFill>
        <p:spPr>
          <a:xfrm>
            <a:off x="4041000" y="861120"/>
            <a:ext cx="3011760" cy="1346040"/>
          </a:xfrm>
          <a:prstGeom prst="rect">
            <a:avLst/>
          </a:prstGeom>
          <a:ln w="0">
            <a:noFill/>
          </a:ln>
        </p:spPr>
      </p:pic>
      <p:sp>
        <p:nvSpPr>
          <p:cNvPr id="231" name="Straight Arrow Connector 21"/>
          <p:cNvSpPr/>
          <p:nvPr/>
        </p:nvSpPr>
        <p:spPr>
          <a:xfrm>
            <a:off x="5031720" y="1568160"/>
            <a:ext cx="103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Straight Arrow Connector 24"/>
          <p:cNvSpPr/>
          <p:nvPr/>
        </p:nvSpPr>
        <p:spPr>
          <a:xfrm>
            <a:off x="5096880" y="1888200"/>
            <a:ext cx="87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head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Box 31"/>
          <p:cNvSpPr/>
          <p:nvPr/>
        </p:nvSpPr>
        <p:spPr>
          <a:xfrm>
            <a:off x="1398240" y="1568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4" name="Rectangle 32"/>
              <p:cNvSpPr txBox="1"/>
              <p:nvPr/>
            </p:nvSpPr>
            <p:spPr>
              <a:xfrm>
                <a:off x="568800" y="2595600"/>
                <a:ext cx="183996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5" name="Rectangle 36"/>
          <p:cNvSpPr/>
          <p:nvPr/>
        </p:nvSpPr>
        <p:spPr>
          <a:xfrm>
            <a:off x="568800" y="3346200"/>
            <a:ext cx="2182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(Constant)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6" name="TextBox 12"/>
              <p:cNvSpPr txBox="1"/>
              <p:nvPr/>
            </p:nvSpPr>
            <p:spPr>
              <a:xfrm>
                <a:off x="3615480" y="3124080"/>
                <a:ext cx="309744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𝑝</m:t>
                    </m:r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𝛽</m:t>
                        </m:r>
                        <m:r>
                          <m:t xml:space="preserve">−</m:t>
                        </m:r>
                        <m:r>
                          <m:t xml:space="preserve">𝛾</m:t>
                        </m:r>
                      </m:e>
                    </m:d>
                    <m:r>
                      <m:t xml:space="preserve">;</m:t>
                    </m:r>
                    <m:r>
                      <m:t xml:space="preserve">q</m:t>
                    </m:r>
                    <m:r>
                      <m:t xml:space="preserve">=</m:t>
                    </m:r>
                    <m:r>
                      <m:t xml:space="preserve">𝛽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7" name="TextBox 6"/>
              <p:cNvSpPr txBox="1"/>
              <p:nvPr/>
            </p:nvSpPr>
            <p:spPr>
              <a:xfrm>
                <a:off x="3295440" y="3894120"/>
                <a:ext cx="4502880" cy="102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𝑖</m:t>
                    </m:r>
                    <m:r>
                      <m:t xml:space="preserve">=</m:t>
                    </m:r>
                    <m:f>
                      <m:num>
                        <m:f>
                          <m:num>
                            <m:r>
                              <m:t xml:space="preserve">𝛽</m:t>
                            </m:r>
                            <m:r>
                              <m:t xml:space="preserve">−</m:t>
                            </m:r>
                            <m:r>
                              <m:t xml:space="preserve">𝛾</m:t>
                            </m:r>
                          </m:num>
                          <m:den>
                            <m:r>
                              <m:t xml:space="preserve">𝛽</m:t>
                            </m:r>
                          </m:den>
                        </m:f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𝛽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𝛾</m:t>
                                </m:r>
                              </m:num>
                              <m:den>
                                <m:r>
                                  <m:t xml:space="preserve">𝛽</m:t>
                                </m:r>
                                <m:sSub>
                                  <m:e>
                                    <m:r>
                                      <m:t xml:space="preserve">𝑖</m:t>
                                    </m:r>
                                  </m:e>
                                  <m:sub>
                                    <m:r>
                                      <m:t xml:space="preserve">0</m:t>
                                    </m:r>
                                  </m:sub>
                                </m:sSub>
                              </m:den>
                            </m:f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d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𝛽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𝛾</m:t>
                                </m:r>
                              </m:e>
                            </m:d>
                            <m:r>
                              <m:t xml:space="preserve">𝑡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38" name="TextBox 9"/>
          <p:cNvSpPr/>
          <p:nvPr/>
        </p:nvSpPr>
        <p:spPr>
          <a:xfrm>
            <a:off x="3295440" y="5179680"/>
            <a:ext cx="49942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    </a:t>
            </a: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endemic equilibrium,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09055E-2AFA-4A31-B7C7-A32C8F4ED447}" type="slidenum">
              <a:t>20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0" name="TextBox 4"/>
          <p:cNvSpPr/>
          <p:nvPr/>
        </p:nvSpPr>
        <p:spPr>
          <a:xfrm>
            <a:off x="2064600" y="1441800"/>
            <a:ext cx="1570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SIR Dynamics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1" name="Picture 9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91120" y="4562280"/>
            <a:ext cx="4462560" cy="1346040"/>
          </a:xfrm>
          <a:prstGeom prst="rect">
            <a:avLst/>
          </a:prstGeom>
          <a:ln w="0">
            <a:noFill/>
          </a:ln>
        </p:spPr>
      </p:pic>
      <p:sp>
        <p:nvSpPr>
          <p:cNvPr id="242" name="TextBox 10"/>
          <p:cNvSpPr/>
          <p:nvPr/>
        </p:nvSpPr>
        <p:spPr>
          <a:xfrm>
            <a:off x="-93600" y="14760"/>
            <a:ext cx="2579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SIR Modelling</a:t>
            </a:r>
            <a:endParaRPr b="0" lang="en-IN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3" name="Object 6"/>
              <p:cNvSpPr txBox="1"/>
              <p:nvPr/>
            </p:nvSpPr>
            <p:spPr>
              <a:xfrm>
                <a:off x="9483840" y="2471760"/>
                <a:ext cx="1556640" cy="39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</m:t>
                    </m:r>
                    <m:r>
                      <m:t xml:space="preserve">+</m:t>
                    </m:r>
                    <m:r>
                      <m:t xml:space="preserve">𝑖</m:t>
                    </m:r>
                    <m:r>
                      <m:t xml:space="preserve">+</m:t>
                    </m:r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4" name="Text Box 7"/>
          <p:cNvSpPr/>
          <p:nvPr/>
        </p:nvSpPr>
        <p:spPr>
          <a:xfrm>
            <a:off x="3663360" y="1266480"/>
            <a:ext cx="542196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s=S/N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Susceptible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i=I/N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Infective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r=R/N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Removed (recovered/dead)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5" name="Object 13"/>
              <p:cNvSpPr txBox="1"/>
              <p:nvPr/>
            </p:nvSpPr>
            <p:spPr>
              <a:xfrm>
                <a:off x="8944920" y="1531080"/>
                <a:ext cx="2634480" cy="96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𝑑𝑠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𝑑𝑖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𝑑𝑟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=</m:t>
                        </m:r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46" name="Text Box 4"/>
          <p:cNvSpPr/>
          <p:nvPr/>
        </p:nvSpPr>
        <p:spPr>
          <a:xfrm>
            <a:off x="4468680" y="2154600"/>
            <a:ext cx="3256200" cy="821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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(infection rate)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(recovery rate)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7" name="TextBox 13"/>
          <p:cNvSpPr/>
          <p:nvPr/>
        </p:nvSpPr>
        <p:spPr>
          <a:xfrm>
            <a:off x="7997400" y="3945240"/>
            <a:ext cx="358308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Assumptions:</a:t>
            </a:r>
            <a:endParaRPr b="0" lang="en-IN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Homogeneous mixing</a:t>
            </a:r>
            <a:endParaRPr b="0" lang="en-IN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Constant recovering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8462CE-8EFF-44BF-8A12-77826C864818}" type="slidenum">
              <a:t>21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98" dur="indefinite" restart="never" nodeType="tmRoot">
          <p:childTnLst>
            <p:seq>
              <p:cTn id="199" dur="indefinite" nodeType="mainSeq">
                <p:childTnLst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9" name="TextBox 4"/>
          <p:cNvSpPr/>
          <p:nvPr/>
        </p:nvSpPr>
        <p:spPr>
          <a:xfrm>
            <a:off x="2064600" y="1441800"/>
            <a:ext cx="1570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SIR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TextBox 3"/>
          <p:cNvSpPr/>
          <p:nvPr/>
        </p:nvSpPr>
        <p:spPr>
          <a:xfrm>
            <a:off x="3089160" y="2504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1" name="Rectangle 5"/>
              <p:cNvSpPr txBox="1"/>
              <p:nvPr/>
            </p:nvSpPr>
            <p:spPr>
              <a:xfrm>
                <a:off x="2444760" y="3197880"/>
                <a:ext cx="16740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2" name="Rectangle 14"/>
              <p:cNvSpPr txBox="1"/>
              <p:nvPr/>
            </p:nvSpPr>
            <p:spPr>
              <a:xfrm>
                <a:off x="2444760" y="3816360"/>
                <a:ext cx="10026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𝑟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53" name="Picture 9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91120" y="4562280"/>
            <a:ext cx="4462560" cy="134604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54" name="Object 6"/>
              <p:cNvSpPr txBox="1"/>
              <p:nvPr/>
            </p:nvSpPr>
            <p:spPr>
              <a:xfrm>
                <a:off x="9483840" y="2471760"/>
                <a:ext cx="1556640" cy="39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</m:t>
                    </m:r>
                    <m:r>
                      <m:t xml:space="preserve">+</m:t>
                    </m:r>
                    <m:r>
                      <m:t xml:space="preserve">𝑖</m:t>
                    </m:r>
                    <m:r>
                      <m:t xml:space="preserve">+</m:t>
                    </m:r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55" name="Text Box 7"/>
          <p:cNvSpPr/>
          <p:nvPr/>
        </p:nvSpPr>
        <p:spPr>
          <a:xfrm>
            <a:off x="3663360" y="1266480"/>
            <a:ext cx="542196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s=S/N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Susceptible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i=I/N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Infective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r=R/N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Removed (recovered/dead)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6" name="Object 13"/>
              <p:cNvSpPr txBox="1"/>
              <p:nvPr/>
            </p:nvSpPr>
            <p:spPr>
              <a:xfrm>
                <a:off x="8944920" y="1531080"/>
                <a:ext cx="2634480" cy="96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𝑑𝑠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𝑑𝑖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𝑑𝑟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=</m:t>
                        </m:r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57" name="Text Box 4"/>
          <p:cNvSpPr/>
          <p:nvPr/>
        </p:nvSpPr>
        <p:spPr>
          <a:xfrm>
            <a:off x="4468680" y="2154600"/>
            <a:ext cx="3256200" cy="821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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(infection rate)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(recovery rate)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8" name="TextBox 7"/>
          <p:cNvSpPr/>
          <p:nvPr/>
        </p:nvSpPr>
        <p:spPr>
          <a:xfrm>
            <a:off x="-93600" y="14760"/>
            <a:ext cx="2579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SIR Modelling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EA9CF3-6B9F-4363-B04B-3F2B8AD4E44B}" type="slidenum">
              <a:t>22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0" name="TextBox 4"/>
          <p:cNvSpPr/>
          <p:nvPr/>
        </p:nvSpPr>
        <p:spPr>
          <a:xfrm>
            <a:off x="2064600" y="1441800"/>
            <a:ext cx="1570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SIR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TextBox 3"/>
          <p:cNvSpPr/>
          <p:nvPr/>
        </p:nvSpPr>
        <p:spPr>
          <a:xfrm>
            <a:off x="3089160" y="2504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Rectangle 5"/>
              <p:cNvSpPr txBox="1"/>
              <p:nvPr/>
            </p:nvSpPr>
            <p:spPr>
              <a:xfrm>
                <a:off x="2444760" y="3197880"/>
                <a:ext cx="16740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3" name="Rectangle 14"/>
              <p:cNvSpPr txBox="1"/>
              <p:nvPr/>
            </p:nvSpPr>
            <p:spPr>
              <a:xfrm>
                <a:off x="2444760" y="3816360"/>
                <a:ext cx="10026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𝑟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64" name="Picture 9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91120" y="4562280"/>
            <a:ext cx="4462560" cy="134604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265" name="Object 6"/>
              <p:cNvSpPr txBox="1"/>
              <p:nvPr/>
            </p:nvSpPr>
            <p:spPr>
              <a:xfrm>
                <a:off x="9483840" y="2471760"/>
                <a:ext cx="1556640" cy="39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𝑠</m:t>
                    </m:r>
                    <m:r>
                      <m:t xml:space="preserve">+</m:t>
                    </m:r>
                    <m:r>
                      <m:t xml:space="preserve">𝑖</m:t>
                    </m:r>
                    <m:r>
                      <m:t xml:space="preserve">+</m:t>
                    </m:r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6" name="Text Box 7"/>
          <p:cNvSpPr/>
          <p:nvPr/>
        </p:nvSpPr>
        <p:spPr>
          <a:xfrm>
            <a:off x="3663360" y="1266480"/>
            <a:ext cx="542196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s=S/N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Susceptible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i=I/N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Infective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r=R/N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of </a:t>
            </a:r>
            <a:r>
              <a:rPr b="0" lang="en-US" sz="1800" spc="-1" strike="noStrike">
                <a:solidFill>
                  <a:srgbClr val="ff0000"/>
                </a:solidFill>
                <a:latin typeface="Times New Roman"/>
                <a:ea typeface="DejaVu Sans"/>
              </a:rPr>
              <a:t>Removed (recovered/dead)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individuals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67" name="Group 16"/>
          <p:cNvGrpSpPr/>
          <p:nvPr/>
        </p:nvGrpSpPr>
        <p:grpSpPr>
          <a:xfrm>
            <a:off x="4471200" y="3107160"/>
            <a:ext cx="6537960" cy="878760"/>
            <a:chOff x="4471200" y="3107160"/>
            <a:chExt cx="6537960" cy="878760"/>
          </a:xfrm>
        </p:grpSpPr>
        <mc:AlternateContent>
          <mc:Choice xmlns:a14="http://schemas.microsoft.com/office/drawing/2010/main" Requires="a14">
            <p:sp>
              <p:nvSpPr>
                <p:cNvPr id="268" name="Object 5"/>
                <p:cNvSpPr txBox="1"/>
                <p:nvPr/>
              </p:nvSpPr>
              <p:spPr>
                <a:xfrm>
                  <a:off x="6071400" y="3107160"/>
                  <a:ext cx="2888640" cy="87876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f>
                        <m:num>
                          <m:r>
                            <m:t xml:space="preserve">𝑑𝑖</m:t>
                          </m:r>
                          <m:d>
                            <m:dPr>
                              <m:begChr m:val="("/>
                              <m:endChr m:val=")"/>
                            </m:dPr>
                            <m:e>
                              <m:r>
                                <m:t xml:space="preserve">𝑡</m:t>
                              </m:r>
                            </m:e>
                          </m:d>
                        </m:num>
                        <m:den>
                          <m:r>
                            <m:t xml:space="preserve">𝑑𝑡</m:t>
                          </m:r>
                        </m:den>
                      </m:f>
                      <m:r>
                        <m:t xml:space="preserve">=</m:t>
                      </m:r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𝛽</m:t>
                          </m:r>
                          <m:r>
                            <m:t xml:space="preserve">𝑠</m:t>
                          </m:r>
                          <m:r>
                            <m:t xml:space="preserve">−</m:t>
                          </m:r>
                          <m:r>
                            <m:t xml:space="preserve">𝛾</m:t>
                          </m:r>
                        </m:e>
                      </m:d>
                      <m:r>
                        <m:t xml:space="preserve">𝑖</m:t>
                      </m:r>
                      <m:r>
                        <m:t xml:space="preserve">&gt;</m:t>
                      </m:r>
                      <m:r>
                        <m:t xml:space="preserve">0</m:t>
                      </m:r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269" name="Object 10"/>
                <p:cNvSpPr txBox="1"/>
                <p:nvPr/>
              </p:nvSpPr>
              <p:spPr>
                <a:xfrm>
                  <a:off x="9679680" y="3312000"/>
                  <a:ext cx="1329480" cy="45324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𝑠</m:t>
                          </m:r>
                          <m:d>
                            <m:dPr>
                              <m:begChr m:val="("/>
                              <m:endChr m:val=")"/>
                            </m:dPr>
                            <m:e>
                              <m:r>
                                <m:t xml:space="preserve">0</m:t>
                              </m:r>
                            </m:e>
                          </m:d>
                          <m:r>
                            <m:t xml:space="preserve">≈</m:t>
                          </m:r>
                          <m:r>
                            <m:t xml:space="preserve">1</m:t>
                          </m:r>
                        </m:e>
                      </m:d>
                    </m:oMath>
                  </a14:m>
                </a:p>
              </p:txBody>
            </p:sp>
          </mc:Choice>
          <mc:Fallback/>
        </mc:AlternateContent>
        <p:sp>
          <p:nvSpPr>
            <p:cNvPr id="270" name="AutoShape 12"/>
            <p:cNvSpPr/>
            <p:nvPr/>
          </p:nvSpPr>
          <p:spPr>
            <a:xfrm>
              <a:off x="4471200" y="3337200"/>
              <a:ext cx="975600" cy="484920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bg1"/>
            </a:solidFill>
            <a:ln cap="sq"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mc:AlternateContent>
        <mc:Choice xmlns:a14="http://schemas.microsoft.com/office/drawing/2010/main" Requires="a14">
          <p:sp>
            <p:nvSpPr>
              <p:cNvPr id="271" name="Object 13"/>
              <p:cNvSpPr txBox="1"/>
              <p:nvPr/>
            </p:nvSpPr>
            <p:spPr>
              <a:xfrm>
                <a:off x="8944920" y="1531080"/>
                <a:ext cx="2634480" cy="96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𝑑𝑠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𝑑𝑖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+</m:t>
                        </m:r>
                        <m:f>
                          <m:num>
                            <m:r>
                              <m:t xml:space="preserve">𝑑𝑟</m:t>
                            </m:r>
                          </m:num>
                          <m:den>
                            <m:r>
                              <m:t xml:space="preserve">𝑑𝑡</m:t>
                            </m:r>
                          </m:den>
                        </m:f>
                        <m:r>
                          <m:t xml:space="preserve">=</m:t>
                        </m:r>
                        <m:r>
                          <m:t xml:space="preserve">0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2" name="Object 8"/>
              <p:cNvSpPr txBox="1"/>
              <p:nvPr/>
            </p:nvSpPr>
            <p:spPr>
              <a:xfrm>
                <a:off x="9902880" y="4210200"/>
                <a:ext cx="1529640" cy="93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𝑅</m:t>
                        </m:r>
                      </m:e>
                      <m:sub>
                        <m:r>
                          <m:t xml:space="preserve">𝑜</m:t>
                        </m:r>
                      </m:sub>
                    </m:sSub>
                    <m:r>
                      <m:t xml:space="preserve">≡</m:t>
                    </m:r>
                    <m:f>
                      <m:num>
                        <m:r>
                          <m:t xml:space="preserve">𝛽</m:t>
                        </m:r>
                      </m:num>
                      <m:den>
                        <m:r>
                          <m:t xml:space="preserve">𝛾</m:t>
                        </m:r>
                      </m:den>
                    </m:f>
                    <m:r>
                      <m:t xml:space="preserve">&gt;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grpSp>
        <p:nvGrpSpPr>
          <p:cNvPr id="273" name="Group 28"/>
          <p:cNvGrpSpPr/>
          <p:nvPr/>
        </p:nvGrpSpPr>
        <p:grpSpPr>
          <a:xfrm>
            <a:off x="6888960" y="4096440"/>
            <a:ext cx="2791080" cy="851760"/>
            <a:chOff x="6888960" y="4096440"/>
            <a:chExt cx="2791080" cy="851760"/>
          </a:xfrm>
        </p:grpSpPr>
        <p:sp>
          <p:nvSpPr>
            <p:cNvPr id="274" name="AutoShape 9"/>
            <p:cNvSpPr/>
            <p:nvPr/>
          </p:nvSpPr>
          <p:spPr>
            <a:xfrm rot="5400000">
              <a:off x="6829560" y="4155840"/>
              <a:ext cx="851760" cy="732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lnTo>
                    <a:pt x="15429" y="0"/>
                  </a:lnTo>
                  <a:close/>
                </a:path>
              </a:pathLst>
            </a:custGeom>
            <a:solidFill>
              <a:schemeClr val="bg1"/>
            </a:solidFill>
            <a:ln cap="sq"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275" name="Object 1"/>
                <p:cNvSpPr txBox="1"/>
                <p:nvPr/>
              </p:nvSpPr>
              <p:spPr>
                <a:xfrm>
                  <a:off x="7698960" y="4402080"/>
                  <a:ext cx="1981080" cy="47556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𝛽</m:t>
                      </m:r>
                      <m:r>
                        <m:t xml:space="preserve">𝑠</m:t>
                      </m:r>
                      <m:d>
                        <m:dPr>
                          <m:begChr m:val="("/>
                          <m:endChr m:val=")"/>
                        </m:dPr>
                        <m:e>
                          <m:r>
                            <m:t xml:space="preserve">0</m:t>
                          </m:r>
                        </m:e>
                      </m:d>
                      <m:r>
                        <m:t xml:space="preserve">−</m:t>
                      </m:r>
                      <m:r>
                        <m:t xml:space="preserve">𝛾</m:t>
                      </m:r>
                      <m:r>
                        <m:t xml:space="preserve">&gt;</m:t>
                      </m:r>
                      <m:r>
                        <m:t xml:space="preserve">0</m:t>
                      </m:r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276" name="Text Box 4"/>
          <p:cNvSpPr/>
          <p:nvPr/>
        </p:nvSpPr>
        <p:spPr>
          <a:xfrm>
            <a:off x="4468680" y="2154600"/>
            <a:ext cx="3256200" cy="821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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(infection rate)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DejaVu Sans"/>
              </a:rPr>
              <a:t>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 (recovery rate)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7" name="TextBox 7"/>
          <p:cNvSpPr/>
          <p:nvPr/>
        </p:nvSpPr>
        <p:spPr>
          <a:xfrm>
            <a:off x="-93600" y="14760"/>
            <a:ext cx="2579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SIR Modelling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1F4342-5190-452E-BFC2-1A015CF182E8}" type="slidenum">
              <a:t>23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36" dur="indefinite" restart="never" nodeType="tmRoot">
          <p:childTnLst>
            <p:seq>
              <p:cTn id="237" dur="indefinite" nodeType="mainSeq">
                <p:childTnLst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10476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9" name="TextBox 4"/>
          <p:cNvSpPr/>
          <p:nvPr/>
        </p:nvSpPr>
        <p:spPr>
          <a:xfrm>
            <a:off x="2064600" y="1441800"/>
            <a:ext cx="157068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SIR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0" name="Rectangle 7"/>
          <p:cNvSpPr/>
          <p:nvPr/>
        </p:nvSpPr>
        <p:spPr>
          <a:xfrm>
            <a:off x="6100560" y="6409440"/>
            <a:ext cx="42440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Science 368, 742–746 (2020), </a:t>
            </a:r>
            <a:r>
              <a:rPr b="0" lang="en-IN" sz="1800" spc="-1" strike="noStrike">
                <a:solidFill>
                  <a:srgbClr val="231f20"/>
                </a:solidFill>
                <a:latin typeface="AdvTT1ef22648.B"/>
                <a:ea typeface="DejaVu Sans"/>
              </a:rPr>
              <a:t>Maier et al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1" name="Rectangle 8"/>
          <p:cNvSpPr/>
          <p:nvPr/>
        </p:nvSpPr>
        <p:spPr>
          <a:xfrm>
            <a:off x="482400" y="5935680"/>
            <a:ext cx="45712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http://rocs.hu-berlin.de/corona/docs/forecast/model/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82" name="Picture 9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523880" y="4591440"/>
            <a:ext cx="4119840" cy="134604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15" descr="Chart, scatter chart&#10;&#10;Description automatically generated"/>
          <p:cNvPicPr/>
          <p:nvPr/>
        </p:nvPicPr>
        <p:blipFill>
          <a:blip r:embed="rId3"/>
          <a:stretch/>
        </p:blipFill>
        <p:spPr>
          <a:xfrm>
            <a:off x="5989680" y="1772640"/>
            <a:ext cx="4465440" cy="4410000"/>
          </a:xfrm>
          <a:prstGeom prst="rect">
            <a:avLst/>
          </a:prstGeom>
          <a:ln w="0">
            <a:noFill/>
          </a:ln>
        </p:spPr>
      </p:pic>
      <p:sp>
        <p:nvSpPr>
          <p:cNvPr id="284" name="TextBox 6"/>
          <p:cNvSpPr/>
          <p:nvPr/>
        </p:nvSpPr>
        <p:spPr>
          <a:xfrm>
            <a:off x="3089160" y="25041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5" name="Rectangle 11"/>
              <p:cNvSpPr txBox="1"/>
              <p:nvPr/>
            </p:nvSpPr>
            <p:spPr>
              <a:xfrm>
                <a:off x="2444760" y="3197880"/>
                <a:ext cx="16740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𝑖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𝑠</m:t>
                    </m:r>
                    <m:r>
                      <m:t xml:space="preserve">𝑖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6" name="Rectangle 12"/>
              <p:cNvSpPr txBox="1"/>
              <p:nvPr/>
            </p:nvSpPr>
            <p:spPr>
              <a:xfrm>
                <a:off x="2444760" y="3816360"/>
                <a:ext cx="100260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</m:t>
                        </m:r>
                        <m:r>
                          <m:t xml:space="preserve">𝑟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𝛾</m:t>
                    </m:r>
                    <m:r>
                      <m:t xml:space="preserve">𝑖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7" name="TextBox 3"/>
          <p:cNvSpPr/>
          <p:nvPr/>
        </p:nvSpPr>
        <p:spPr>
          <a:xfrm>
            <a:off x="-93600" y="14760"/>
            <a:ext cx="2579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SIR Modelling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13E4D8-9980-44D1-83F9-CC5920A971E7}" type="slidenum">
              <a:t>24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89" name="TextBox 4"/>
          <p:cNvSpPr/>
          <p:nvPr/>
        </p:nvSpPr>
        <p:spPr>
          <a:xfrm>
            <a:off x="2064960" y="1441800"/>
            <a:ext cx="17780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SIR-X Dynamics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0" name="Rectangle 7"/>
          <p:cNvSpPr/>
          <p:nvPr/>
        </p:nvSpPr>
        <p:spPr>
          <a:xfrm>
            <a:off x="6100560" y="6409440"/>
            <a:ext cx="42440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Science 368, 742–746 (2020), </a:t>
            </a:r>
            <a:r>
              <a:rPr b="0" lang="en-IN" sz="1800" spc="-1" strike="noStrike">
                <a:solidFill>
                  <a:srgbClr val="231f20"/>
                </a:solidFill>
                <a:latin typeface="AdvTT1ef22648.B"/>
                <a:ea typeface="DejaVu Sans"/>
              </a:rPr>
              <a:t>Maier et al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1" name="Rectangle 8"/>
          <p:cNvSpPr/>
          <p:nvPr/>
        </p:nvSpPr>
        <p:spPr>
          <a:xfrm>
            <a:off x="1165320" y="6144840"/>
            <a:ext cx="45712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http://rocs.hu-berlin.de/corona/docs/forecast/model/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2" name="TextBox 3"/>
          <p:cNvSpPr/>
          <p:nvPr/>
        </p:nvSpPr>
        <p:spPr>
          <a:xfrm>
            <a:off x="3186000" y="2628360"/>
            <a:ext cx="180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3" name="Rectangle 5"/>
              <p:cNvSpPr txBox="1"/>
              <p:nvPr/>
            </p:nvSpPr>
            <p:spPr>
              <a:xfrm>
                <a:off x="2145600" y="3348360"/>
                <a:ext cx="277668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𝑑𝐼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𝛽</m:t>
                    </m:r>
                    <m:r>
                      <m:t xml:space="preserve">𝑆</m:t>
                    </m:r>
                    <m:r>
                      <m:t xml:space="preserve">𝐼</m:t>
                    </m:r>
                    <m:r>
                      <m:t xml:space="preserve">−</m:t>
                    </m:r>
                    <m:r>
                      <m:t xml:space="preserve">𝛾</m:t>
                    </m:r>
                    <m:r>
                      <m:t xml:space="preserve">𝐼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𝑘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𝐼</m:t>
                    </m:r>
                    <m:r>
                      <m:t xml:space="preserve">−</m:t>
                    </m:r>
                    <m:r>
                      <m:t xml:space="preserve">𝑘𝐼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4" name="Rectangle 14"/>
              <p:cNvSpPr txBox="1"/>
              <p:nvPr/>
            </p:nvSpPr>
            <p:spPr>
              <a:xfrm>
                <a:off x="2153880" y="3945240"/>
                <a:ext cx="167868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𝑑𝑅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r>
                      <m:t xml:space="preserve">𝛾</m:t>
                    </m:r>
                    <m:r>
                      <m:t xml:space="preserve">𝐼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𝑘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5" name="Rectangle 15"/>
              <p:cNvSpPr txBox="1"/>
              <p:nvPr/>
            </p:nvSpPr>
            <p:spPr>
              <a:xfrm>
                <a:off x="2152440" y="4574520"/>
                <a:ext cx="1756080" cy="61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𝑑𝑋</m:t>
                        </m:r>
                      </m:num>
                      <m:den>
                        <m:r>
                          <m:t xml:space="preserve">𝑑𝑡</m:t>
                        </m:r>
                      </m:den>
                    </m:f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𝑘</m:t>
                        </m:r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𝑘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𝐼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6" name="Straight Arrow Connector 9"/>
          <p:cNvSpPr/>
          <p:nvPr/>
        </p:nvSpPr>
        <p:spPr>
          <a:xfrm flipV="1">
            <a:off x="2438280" y="5191920"/>
            <a:ext cx="360" cy="44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TextBox 10"/>
          <p:cNvSpPr/>
          <p:nvPr/>
        </p:nvSpPr>
        <p:spPr>
          <a:xfrm>
            <a:off x="1535040" y="5592960"/>
            <a:ext cx="245160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Quarantined Individual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98" name="Picture 17" descr="Chart, scatt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5575680" y="1350000"/>
            <a:ext cx="4812120" cy="4799880"/>
          </a:xfrm>
          <a:prstGeom prst="rect">
            <a:avLst/>
          </a:prstGeom>
          <a:ln w="0">
            <a:noFill/>
          </a:ln>
        </p:spPr>
      </p:pic>
      <p:sp>
        <p:nvSpPr>
          <p:cNvPr id="299" name="TextBox 6"/>
          <p:cNvSpPr/>
          <p:nvPr/>
        </p:nvSpPr>
        <p:spPr>
          <a:xfrm>
            <a:off x="-93600" y="14760"/>
            <a:ext cx="257904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SIR Modelling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E11BDB-6D04-46CA-B63F-037C02CE117E}" type="slidenum">
              <a:t>25</a:t>
            </a:fld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242" dur="indefinite" restart="never" nodeType="tmRoot">
          <p:childTnLst>
            <p:seq>
              <p:cTn id="243" dur="indefinite" nodeType="mainSeq">
                <p:childTnLst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02" name="TextBox 3"/>
          <p:cNvSpPr/>
          <p:nvPr/>
        </p:nvSpPr>
        <p:spPr>
          <a:xfrm>
            <a:off x="1651680" y="2637000"/>
            <a:ext cx="9143280" cy="92808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4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05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General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06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2"/>
          <a:stretch/>
        </p:blipFill>
        <p:spPr>
          <a:xfrm>
            <a:off x="3538440" y="1481760"/>
            <a:ext cx="5114160" cy="106956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8" descr=""/>
          <p:cNvPicPr/>
          <p:nvPr/>
        </p:nvPicPr>
        <p:blipFill>
          <a:blip r:embed="rId3"/>
          <a:stretch/>
        </p:blipFill>
        <p:spPr>
          <a:xfrm>
            <a:off x="2932560" y="3328920"/>
            <a:ext cx="6156000" cy="103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0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11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12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3" descr=""/>
          <p:cNvPicPr/>
          <p:nvPr/>
        </p:nvPicPr>
        <p:blipFill>
          <a:blip r:embed="rId2"/>
          <a:stretch/>
        </p:blipFill>
        <p:spPr>
          <a:xfrm>
            <a:off x="3104640" y="1519560"/>
            <a:ext cx="5769720" cy="213840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7" descr=""/>
          <p:cNvPicPr/>
          <p:nvPr/>
        </p:nvPicPr>
        <p:blipFill>
          <a:blip r:embed="rId3"/>
          <a:stretch/>
        </p:blipFill>
        <p:spPr>
          <a:xfrm>
            <a:off x="3070440" y="953640"/>
            <a:ext cx="5837760" cy="4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17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18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9" name="Picture 3" descr=""/>
          <p:cNvPicPr/>
          <p:nvPr/>
        </p:nvPicPr>
        <p:blipFill>
          <a:blip r:embed="rId2"/>
          <a:stretch/>
        </p:blipFill>
        <p:spPr>
          <a:xfrm>
            <a:off x="3104640" y="1519560"/>
            <a:ext cx="5769720" cy="213840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7" descr=""/>
          <p:cNvPicPr/>
          <p:nvPr/>
        </p:nvPicPr>
        <p:blipFill>
          <a:blip r:embed="rId3"/>
          <a:stretch/>
        </p:blipFill>
        <p:spPr>
          <a:xfrm>
            <a:off x="3070440" y="953640"/>
            <a:ext cx="5837760" cy="49608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2" descr=""/>
          <p:cNvPicPr/>
          <p:nvPr/>
        </p:nvPicPr>
        <p:blipFill>
          <a:blip r:embed="rId4"/>
          <a:stretch/>
        </p:blipFill>
        <p:spPr>
          <a:xfrm>
            <a:off x="3161160" y="4441680"/>
            <a:ext cx="5747040" cy="137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10"/>
          <p:cNvSpPr/>
          <p:nvPr/>
        </p:nvSpPr>
        <p:spPr>
          <a:xfrm>
            <a:off x="1910160" y="43344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" name="TextBox 6"/>
          <p:cNvSpPr/>
          <p:nvPr/>
        </p:nvSpPr>
        <p:spPr>
          <a:xfrm>
            <a:off x="1883520" y="273960"/>
            <a:ext cx="7452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Graph Laplacian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2"/>
          <a:stretch/>
        </p:blipFill>
        <p:spPr>
          <a:xfrm>
            <a:off x="2854080" y="1325520"/>
            <a:ext cx="6483240" cy="174744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9" descr=""/>
          <p:cNvPicPr/>
          <p:nvPr/>
        </p:nvPicPr>
        <p:blipFill>
          <a:blip r:embed="rId3">
            <a:grayscl/>
          </a:blip>
          <a:stretch/>
        </p:blipFill>
        <p:spPr>
          <a:xfrm>
            <a:off x="2712240" y="4013280"/>
            <a:ext cx="7142040" cy="2045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216B73F0-E43B-4D3C-9152-D61C6A4DCA35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3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24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25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6" name="Picture 12" descr=""/>
          <p:cNvPicPr/>
          <p:nvPr/>
        </p:nvPicPr>
        <p:blipFill>
          <a:blip r:embed="rId2"/>
          <a:stretch/>
        </p:blipFill>
        <p:spPr>
          <a:xfrm>
            <a:off x="3097440" y="975240"/>
            <a:ext cx="5747040" cy="137664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2" descr=""/>
          <p:cNvPicPr/>
          <p:nvPr/>
        </p:nvPicPr>
        <p:blipFill>
          <a:blip r:embed="rId3"/>
          <a:stretch/>
        </p:blipFill>
        <p:spPr>
          <a:xfrm>
            <a:off x="2394720" y="2510280"/>
            <a:ext cx="7184520" cy="2298960"/>
          </a:xfrm>
          <a:prstGeom prst="rect">
            <a:avLst/>
          </a:prstGeom>
          <a:ln w="0">
            <a:noFill/>
          </a:ln>
        </p:spPr>
      </p:pic>
      <p:pic>
        <p:nvPicPr>
          <p:cNvPr id="328" name="Picture 8" descr=""/>
          <p:cNvPicPr/>
          <p:nvPr/>
        </p:nvPicPr>
        <p:blipFill>
          <a:blip r:embed="rId4"/>
          <a:stretch/>
        </p:blipFill>
        <p:spPr>
          <a:xfrm>
            <a:off x="2773440" y="4919040"/>
            <a:ext cx="6071040" cy="110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0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31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32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33" name="Picture 8" descr=""/>
          <p:cNvPicPr/>
          <p:nvPr/>
        </p:nvPicPr>
        <p:blipFill>
          <a:blip r:embed="rId2"/>
          <a:stretch/>
        </p:blipFill>
        <p:spPr>
          <a:xfrm>
            <a:off x="2709360" y="1314360"/>
            <a:ext cx="6071040" cy="110772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3" descr=""/>
          <p:cNvPicPr/>
          <p:nvPr/>
        </p:nvPicPr>
        <p:blipFill>
          <a:blip r:embed="rId3"/>
          <a:stretch/>
        </p:blipFill>
        <p:spPr>
          <a:xfrm>
            <a:off x="2194200" y="2923920"/>
            <a:ext cx="7853760" cy="277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37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38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39" name="Picture 3" descr=""/>
          <p:cNvPicPr/>
          <p:nvPr/>
        </p:nvPicPr>
        <p:blipFill>
          <a:blip r:embed="rId2"/>
          <a:stretch/>
        </p:blipFill>
        <p:spPr>
          <a:xfrm>
            <a:off x="1928520" y="1063440"/>
            <a:ext cx="7853760" cy="2774520"/>
          </a:xfrm>
          <a:prstGeom prst="rect">
            <a:avLst/>
          </a:prstGeom>
          <a:ln w="0">
            <a:noFill/>
          </a:ln>
        </p:spPr>
      </p:pic>
      <p:pic>
        <p:nvPicPr>
          <p:cNvPr id="340" name="Picture 2" descr=""/>
          <p:cNvPicPr/>
          <p:nvPr/>
        </p:nvPicPr>
        <p:blipFill>
          <a:blip r:embed="rId3"/>
          <a:stretch/>
        </p:blipFill>
        <p:spPr>
          <a:xfrm>
            <a:off x="2340360" y="3849120"/>
            <a:ext cx="6717240" cy="25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43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44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45" name="Picture 2" descr=""/>
          <p:cNvPicPr/>
          <p:nvPr/>
        </p:nvPicPr>
        <p:blipFill>
          <a:blip r:embed="rId2"/>
          <a:stretch/>
        </p:blipFill>
        <p:spPr>
          <a:xfrm>
            <a:off x="1675800" y="955800"/>
            <a:ext cx="7704720" cy="290304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6" descr=""/>
          <p:cNvPicPr/>
          <p:nvPr/>
        </p:nvPicPr>
        <p:blipFill>
          <a:blip r:embed="rId3"/>
          <a:stretch/>
        </p:blipFill>
        <p:spPr>
          <a:xfrm>
            <a:off x="1675800" y="3996720"/>
            <a:ext cx="8041680" cy="264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8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49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50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1" name="Picture 3" descr=""/>
          <p:cNvPicPr/>
          <p:nvPr/>
        </p:nvPicPr>
        <p:blipFill>
          <a:blip r:embed="rId2"/>
          <a:stretch/>
        </p:blipFill>
        <p:spPr>
          <a:xfrm>
            <a:off x="2396880" y="1216800"/>
            <a:ext cx="7251120" cy="417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3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54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55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6" name="Picture 2" descr=""/>
          <p:cNvPicPr/>
          <p:nvPr/>
        </p:nvPicPr>
        <p:blipFill>
          <a:blip r:embed="rId2"/>
          <a:stretch/>
        </p:blipFill>
        <p:spPr>
          <a:xfrm>
            <a:off x="1163160" y="1693800"/>
            <a:ext cx="8337600" cy="227160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7" descr=""/>
          <p:cNvPicPr/>
          <p:nvPr/>
        </p:nvPicPr>
        <p:blipFill>
          <a:blip r:embed="rId3"/>
          <a:stretch/>
        </p:blipFill>
        <p:spPr>
          <a:xfrm>
            <a:off x="1672560" y="4256280"/>
            <a:ext cx="6892200" cy="181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9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60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Diffusion Dynamics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61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62" name="Picture 3" descr=""/>
          <p:cNvPicPr/>
          <p:nvPr/>
        </p:nvPicPr>
        <p:blipFill>
          <a:blip r:embed="rId2"/>
          <a:stretch/>
        </p:blipFill>
        <p:spPr>
          <a:xfrm>
            <a:off x="1747440" y="1508760"/>
            <a:ext cx="8106480" cy="383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4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65" name="TextBox 5"/>
          <p:cNvSpPr/>
          <p:nvPr/>
        </p:nvSpPr>
        <p:spPr>
          <a:xfrm>
            <a:off x="1646640" y="342900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68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pic>
        <p:nvPicPr>
          <p:cNvPr id="369" name="Picture 10" descr=""/>
          <p:cNvPicPr/>
          <p:nvPr/>
        </p:nvPicPr>
        <p:blipFill>
          <a:blip r:embed="rId2"/>
          <a:stretch/>
        </p:blipFill>
        <p:spPr>
          <a:xfrm>
            <a:off x="1156320" y="1512720"/>
            <a:ext cx="8777880" cy="2845800"/>
          </a:xfrm>
          <a:prstGeom prst="rect">
            <a:avLst/>
          </a:prstGeom>
          <a:ln w="0">
            <a:noFill/>
          </a:ln>
        </p:spPr>
      </p:pic>
      <p:sp>
        <p:nvSpPr>
          <p:cNvPr id="370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71" name="Picture 2" descr=""/>
          <p:cNvPicPr/>
          <p:nvPr/>
        </p:nvPicPr>
        <p:blipFill>
          <a:blip r:embed="rId3"/>
          <a:stretch/>
        </p:blipFill>
        <p:spPr>
          <a:xfrm>
            <a:off x="3397680" y="4675680"/>
            <a:ext cx="4894920" cy="13384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3"/>
          <p:cNvSpPr/>
          <p:nvPr/>
        </p:nvSpPr>
        <p:spPr>
          <a:xfrm>
            <a:off x="7824960" y="2751480"/>
            <a:ext cx="186768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Infected dynamics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73" name="Picture 7" descr=""/>
          <p:cNvPicPr/>
          <p:nvPr/>
        </p:nvPicPr>
        <p:blipFill>
          <a:blip r:embed="rId4"/>
          <a:stretch/>
        </p:blipFill>
        <p:spPr>
          <a:xfrm>
            <a:off x="9381600" y="5202360"/>
            <a:ext cx="976320" cy="4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5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pic>
        <p:nvPicPr>
          <p:cNvPr id="377" name="Picture 10" descr=""/>
          <p:cNvPicPr/>
          <p:nvPr/>
        </p:nvPicPr>
        <p:blipFill>
          <a:blip r:embed="rId2"/>
          <a:srcRect l="0" t="0" r="0" b="33718"/>
          <a:stretch/>
        </p:blipFill>
        <p:spPr>
          <a:xfrm>
            <a:off x="1156320" y="1512720"/>
            <a:ext cx="9518040" cy="1644480"/>
          </a:xfrm>
          <a:prstGeom prst="rect">
            <a:avLst/>
          </a:prstGeom>
          <a:ln w="0">
            <a:noFill/>
          </a:ln>
        </p:spPr>
      </p:pic>
      <p:sp>
        <p:nvSpPr>
          <p:cNvPr id="378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9" name="TextBox 3"/>
          <p:cNvSpPr/>
          <p:nvPr/>
        </p:nvSpPr>
        <p:spPr>
          <a:xfrm>
            <a:off x="7899480" y="2282040"/>
            <a:ext cx="186768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Infected dynamics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8"/>
          <p:cNvSpPr/>
          <p:nvPr/>
        </p:nvSpPr>
        <p:spPr>
          <a:xfrm>
            <a:off x="1910160" y="43344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TextBox 6"/>
          <p:cNvSpPr/>
          <p:nvPr/>
        </p:nvSpPr>
        <p:spPr>
          <a:xfrm>
            <a:off x="1883520" y="273960"/>
            <a:ext cx="7452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Graph Laplacian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2"/>
          <a:stretch/>
        </p:blipFill>
        <p:spPr>
          <a:xfrm>
            <a:off x="2854080" y="1325520"/>
            <a:ext cx="6483240" cy="174744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4" descr=""/>
          <p:cNvPicPr/>
          <p:nvPr/>
        </p:nvPicPr>
        <p:blipFill>
          <a:blip r:embed="rId3"/>
          <a:stretch/>
        </p:blipFill>
        <p:spPr>
          <a:xfrm>
            <a:off x="2483640" y="3246120"/>
            <a:ext cx="7503480" cy="20113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7" descr=""/>
          <p:cNvPicPr/>
          <p:nvPr/>
        </p:nvPicPr>
        <p:blipFill>
          <a:blip r:embed="rId4"/>
          <a:stretch/>
        </p:blipFill>
        <p:spPr>
          <a:xfrm>
            <a:off x="1752120" y="6493680"/>
            <a:ext cx="1747440" cy="162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B68D85C-86E0-4693-92B9-702F26928B57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82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83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4" name="TextBox 2"/>
          <p:cNvSpPr/>
          <p:nvPr/>
        </p:nvSpPr>
        <p:spPr>
          <a:xfrm>
            <a:off x="1424880" y="1674720"/>
            <a:ext cx="9516240" cy="14612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We start with a single infected node chosen uniformly at random, or a 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small fraction of nodes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In the limit of large network size the initial conditions are:  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The equations are coupled set of 𝑛 non-linear differential equations.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Can not be solved in closed form for general 𝐴</a:t>
            </a:r>
            <a:r>
              <a:rPr b="0" lang="en-US" sz="1100" spc="-1" strike="noStrike">
                <a:solidFill>
                  <a:srgbClr val="000000"/>
                </a:solidFill>
                <a:latin typeface="Cambria"/>
                <a:ea typeface="Cambria"/>
              </a:rPr>
              <a:t>𝑖𝑗.</a:t>
            </a:r>
            <a:endParaRPr b="0" lang="en-IN" sz="1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Let us therefore consider suitable limits.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5" name="TextBox 7"/>
          <p:cNvSpPr/>
          <p:nvPr/>
        </p:nvSpPr>
        <p:spPr>
          <a:xfrm>
            <a:off x="1424880" y="3705840"/>
            <a:ext cx="9009360" cy="63828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For large  and assuming initial conditions as above </a:t>
            </a:r>
            <a:r>
              <a:rPr b="0" lang="en-US" sz="11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0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will be small.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ff"/>
                </a:solidFill>
                <a:latin typeface="Cambria"/>
                <a:ea typeface="Cambria"/>
              </a:rPr>
              <a:t>We can ignore terms of quadratic order in small quantities.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86" name="Picture 12" descr=""/>
          <p:cNvPicPr/>
          <p:nvPr/>
        </p:nvPicPr>
        <p:blipFill>
          <a:blip r:embed="rId2"/>
          <a:stretch/>
        </p:blipFill>
        <p:spPr>
          <a:xfrm>
            <a:off x="7445160" y="4906440"/>
            <a:ext cx="1680480" cy="75564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14" descr=""/>
          <p:cNvPicPr/>
          <p:nvPr/>
        </p:nvPicPr>
        <p:blipFill>
          <a:blip r:embed="rId3"/>
          <a:srcRect l="24617" t="31287" r="27664" b="32695"/>
          <a:stretch/>
        </p:blipFill>
        <p:spPr>
          <a:xfrm>
            <a:off x="1994040" y="4670280"/>
            <a:ext cx="4188600" cy="1025280"/>
          </a:xfrm>
          <a:prstGeom prst="rect">
            <a:avLst/>
          </a:prstGeom>
          <a:ln w="0">
            <a:noFill/>
          </a:ln>
        </p:spPr>
      </p:pic>
      <p:sp>
        <p:nvSpPr>
          <p:cNvPr id="388" name="Straight Arrow Connector 16"/>
          <p:cNvSpPr/>
          <p:nvPr/>
        </p:nvSpPr>
        <p:spPr>
          <a:xfrm>
            <a:off x="6422040" y="5152680"/>
            <a:ext cx="1022400" cy="13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2f2f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5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0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91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92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93" name="Picture 12" descr=""/>
          <p:cNvPicPr/>
          <p:nvPr/>
        </p:nvPicPr>
        <p:blipFill>
          <a:blip r:embed="rId2"/>
          <a:stretch/>
        </p:blipFill>
        <p:spPr>
          <a:xfrm>
            <a:off x="4181040" y="1440000"/>
            <a:ext cx="3250080" cy="146196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3" descr=""/>
          <p:cNvPicPr/>
          <p:nvPr/>
        </p:nvPicPr>
        <p:blipFill>
          <a:blip r:embed="rId3"/>
          <a:stretch/>
        </p:blipFill>
        <p:spPr>
          <a:xfrm>
            <a:off x="3267000" y="3623760"/>
            <a:ext cx="2132280" cy="894240"/>
          </a:xfrm>
          <a:prstGeom prst="rect">
            <a:avLst/>
          </a:prstGeom>
          <a:ln w="0">
            <a:noFill/>
          </a:ln>
        </p:spPr>
      </p:pic>
      <p:pic>
        <p:nvPicPr>
          <p:cNvPr id="395" name="Picture 8" descr=""/>
          <p:cNvPicPr/>
          <p:nvPr/>
        </p:nvPicPr>
        <p:blipFill>
          <a:blip r:embed="rId4"/>
          <a:stretch/>
        </p:blipFill>
        <p:spPr>
          <a:xfrm>
            <a:off x="6095880" y="3417840"/>
            <a:ext cx="3150000" cy="14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7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98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99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00" name="Picture 12" descr=""/>
          <p:cNvPicPr/>
          <p:nvPr/>
        </p:nvPicPr>
        <p:blipFill>
          <a:blip r:embed="rId2"/>
          <a:stretch/>
        </p:blipFill>
        <p:spPr>
          <a:xfrm>
            <a:off x="3947040" y="655560"/>
            <a:ext cx="3250080" cy="1461960"/>
          </a:xfrm>
          <a:prstGeom prst="rect">
            <a:avLst/>
          </a:prstGeom>
          <a:ln w="0">
            <a:noFill/>
          </a:ln>
        </p:spPr>
      </p:pic>
      <p:pic>
        <p:nvPicPr>
          <p:cNvPr id="401" name="Picture 3" descr=""/>
          <p:cNvPicPr/>
          <p:nvPr/>
        </p:nvPicPr>
        <p:blipFill>
          <a:blip r:embed="rId3"/>
          <a:stretch/>
        </p:blipFill>
        <p:spPr>
          <a:xfrm>
            <a:off x="7450560" y="1020960"/>
            <a:ext cx="2132280" cy="89424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8" descr=""/>
          <p:cNvPicPr/>
          <p:nvPr/>
        </p:nvPicPr>
        <p:blipFill>
          <a:blip r:embed="rId4"/>
          <a:stretch/>
        </p:blipFill>
        <p:spPr>
          <a:xfrm>
            <a:off x="306720" y="1966320"/>
            <a:ext cx="3150000" cy="146196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2" descr=""/>
          <p:cNvPicPr/>
          <p:nvPr/>
        </p:nvPicPr>
        <p:blipFill>
          <a:blip r:embed="rId5"/>
          <a:stretch/>
        </p:blipFill>
        <p:spPr>
          <a:xfrm>
            <a:off x="3457440" y="3792600"/>
            <a:ext cx="6264000" cy="22986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04" name="Oval 6"/>
              <p:cNvSpPr txBox="1"/>
              <p:nvPr/>
            </p:nvSpPr>
            <p:spPr>
              <a:xfrm>
                <a:off x="4695120" y="4736520"/>
                <a:ext cx="801000" cy="35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05" name="Oval 7"/>
              <p:cNvSpPr txBox="1"/>
              <p:nvPr/>
            </p:nvSpPr>
            <p:spPr>
              <a:xfrm>
                <a:off x="6293880" y="4749840"/>
                <a:ext cx="801000" cy="35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06" name="Oval 10"/>
              <p:cNvSpPr txBox="1"/>
              <p:nvPr/>
            </p:nvSpPr>
            <p:spPr>
              <a:xfrm>
                <a:off x="7715160" y="4764240"/>
                <a:ext cx="801000" cy="35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𝑟</m:t>
                    </m:r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8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09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410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411" name="Group 1"/>
          <p:cNvGrpSpPr/>
          <p:nvPr/>
        </p:nvGrpSpPr>
        <p:grpSpPr>
          <a:xfrm>
            <a:off x="2963880" y="1283040"/>
            <a:ext cx="6264000" cy="2298600"/>
            <a:chOff x="2963880" y="1283040"/>
            <a:chExt cx="6264000" cy="2298600"/>
          </a:xfrm>
        </p:grpSpPr>
        <p:pic>
          <p:nvPicPr>
            <p:cNvPr id="412" name="Picture 2" descr=""/>
            <p:cNvPicPr/>
            <p:nvPr/>
          </p:nvPicPr>
          <p:blipFill>
            <a:blip r:embed="rId2"/>
            <a:stretch/>
          </p:blipFill>
          <p:spPr>
            <a:xfrm>
              <a:off x="2963880" y="1283040"/>
              <a:ext cx="6264000" cy="2298600"/>
            </a:xfrm>
            <a:prstGeom prst="rect">
              <a:avLst/>
            </a:prstGeom>
            <a:ln w="0">
              <a:noFill/>
            </a:ln>
          </p:spPr>
        </p:pic>
        <mc:AlternateContent>
          <mc:Choice xmlns:a14="http://schemas.microsoft.com/office/drawing/2010/main" Requires="a14">
            <p:sp>
              <p:nvSpPr>
                <p:cNvPr id="413" name="Oval 6"/>
                <p:cNvSpPr txBox="1"/>
                <p:nvPr/>
              </p:nvSpPr>
              <p:spPr>
                <a:xfrm>
                  <a:off x="4201560" y="2227320"/>
                  <a:ext cx="801000" cy="3546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𝑟</m:t>
                      </m:r>
                      <m:r>
                        <m:t xml:space="preserve">=</m:t>
                      </m:r>
                      <m:r>
                        <m:t xml:space="preserve">1</m:t>
                      </m:r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414" name="Oval 7"/>
                <p:cNvSpPr txBox="1"/>
                <p:nvPr/>
              </p:nvSpPr>
              <p:spPr>
                <a:xfrm>
                  <a:off x="5800320" y="2240640"/>
                  <a:ext cx="801000" cy="3546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𝑟</m:t>
                      </m:r>
                      <m:r>
                        <m:t xml:space="preserve">=</m:t>
                      </m:r>
                      <m:r>
                        <m:t xml:space="preserve">1</m:t>
                      </m:r>
                    </m:oMath>
                  </a14:m>
                </a:p>
              </p:txBody>
            </p:sp>
          </mc:Choice>
          <mc:Fallback/>
        </mc:AlternateContent>
        <mc:AlternateContent>
          <mc:Choice xmlns:a14="http://schemas.microsoft.com/office/drawing/2010/main" Requires="a14">
            <p:sp>
              <p:nvSpPr>
                <p:cNvPr id="415" name="Oval 10"/>
                <p:cNvSpPr txBox="1"/>
                <p:nvPr/>
              </p:nvSpPr>
              <p:spPr>
                <a:xfrm>
                  <a:off x="7221600" y="2255040"/>
                  <a:ext cx="801000" cy="35460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r>
                        <m:t xml:space="preserve">𝑟</m:t>
                      </m:r>
                      <m:r>
                        <m:t xml:space="preserve">=</m:t>
                      </m:r>
                      <m:r>
                        <m:t xml:space="preserve">1</m:t>
                      </m:r>
                    </m:oMath>
                  </a14:m>
                </a:p>
              </p:txBody>
            </p:sp>
          </mc:Choice>
          <mc:Fallback/>
        </mc:AlternateContent>
      </p:grpSp>
      <p:pic>
        <p:nvPicPr>
          <p:cNvPr id="416" name="Picture 14" descr=""/>
          <p:cNvPicPr/>
          <p:nvPr/>
        </p:nvPicPr>
        <p:blipFill>
          <a:blip r:embed="rId3"/>
          <a:stretch/>
        </p:blipFill>
        <p:spPr>
          <a:xfrm>
            <a:off x="3816000" y="3956040"/>
            <a:ext cx="4770000" cy="119592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15" descr=""/>
          <p:cNvPicPr/>
          <p:nvPr/>
        </p:nvPicPr>
        <p:blipFill>
          <a:blip r:embed="rId4"/>
          <a:stretch/>
        </p:blipFill>
        <p:spPr>
          <a:xfrm>
            <a:off x="332640" y="3038040"/>
            <a:ext cx="3150000" cy="146196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17" descr=""/>
          <p:cNvPicPr/>
          <p:nvPr/>
        </p:nvPicPr>
        <p:blipFill>
          <a:blip r:embed="rId5"/>
          <a:stretch/>
        </p:blipFill>
        <p:spPr>
          <a:xfrm>
            <a:off x="3429720" y="5330520"/>
            <a:ext cx="5542560" cy="13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5" dur="indefinite" restart="never" nodeType="tmRoot">
          <p:childTnLst>
            <p:seq>
              <p:cTn id="286" dur="indefinite" nodeType="mainSeq">
                <p:childTnLst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0" name="Picture 4" descr="Network Technology Background"/>
          <p:cNvPicPr/>
          <p:nvPr/>
        </p:nvPicPr>
        <p:blipFill>
          <a:blip r:embed="rId1">
            <a:alphaModFix amt="50000"/>
          </a:blip>
          <a:srcRect l="0" t="0" r="0" b="3434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21" name="TextBox 5"/>
          <p:cNvSpPr/>
          <p:nvPr/>
        </p:nvSpPr>
        <p:spPr>
          <a:xfrm>
            <a:off x="237600" y="286920"/>
            <a:ext cx="9143280" cy="531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2000"/>
          </a:bodyPr>
          <a:p>
            <a:pPr algn="ctr">
              <a:lnSpc>
                <a:spcPct val="90000"/>
              </a:lnSpc>
              <a:spcAft>
                <a:spcPts val="601"/>
              </a:spcAft>
              <a:buNone/>
            </a:pPr>
            <a:r>
              <a:rPr b="1" lang="en-US" sz="6000" spc="-1" strike="noStrike">
                <a:solidFill>
                  <a:srgbClr val="0000ff"/>
                </a:solidFill>
                <a:latin typeface="Cambria"/>
                <a:ea typeface="Cambria"/>
              </a:rPr>
              <a:t>Dynamics on Networks: SI model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422" name="TextBox 11"/>
          <p:cNvSpPr/>
          <p:nvPr/>
        </p:nvSpPr>
        <p:spPr>
          <a:xfrm>
            <a:off x="10513440" y="6303960"/>
            <a:ext cx="1204920" cy="3639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Denis Helic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23" name="Picture 8" descr=""/>
          <p:cNvPicPr/>
          <p:nvPr/>
        </p:nvPicPr>
        <p:blipFill>
          <a:blip r:embed="rId2"/>
          <a:stretch/>
        </p:blipFill>
        <p:spPr>
          <a:xfrm>
            <a:off x="1848960" y="1532880"/>
            <a:ext cx="8035920" cy="380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9"/>
          <p:cNvSpPr/>
          <p:nvPr/>
        </p:nvSpPr>
        <p:spPr>
          <a:xfrm>
            <a:off x="1910160" y="43344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6" name="TextBox 6"/>
          <p:cNvSpPr/>
          <p:nvPr/>
        </p:nvSpPr>
        <p:spPr>
          <a:xfrm>
            <a:off x="1883520" y="273960"/>
            <a:ext cx="7452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Graph Laplacian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2"/>
          <a:stretch/>
        </p:blipFill>
        <p:spPr>
          <a:xfrm>
            <a:off x="2854080" y="1325520"/>
            <a:ext cx="6483240" cy="174744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5" descr=""/>
          <p:cNvPicPr/>
          <p:nvPr/>
        </p:nvPicPr>
        <p:blipFill>
          <a:blip r:embed="rId3"/>
          <a:stretch/>
        </p:blipFill>
        <p:spPr>
          <a:xfrm>
            <a:off x="1897200" y="3425040"/>
            <a:ext cx="8223840" cy="19656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" descr=""/>
          <p:cNvPicPr/>
          <p:nvPr/>
        </p:nvPicPr>
        <p:blipFill>
          <a:blip r:embed="rId4"/>
          <a:stretch/>
        </p:blipFill>
        <p:spPr>
          <a:xfrm>
            <a:off x="1893600" y="6457320"/>
            <a:ext cx="1747440" cy="162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FEA4E418-310A-4F2D-A56B-86D8E01567C1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icture 10"/>
          <p:cNvSpPr/>
          <p:nvPr/>
        </p:nvSpPr>
        <p:spPr>
          <a:xfrm>
            <a:off x="1872000" y="44928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11" name="Picture 8" descr=""/>
          <p:cNvPicPr/>
          <p:nvPr/>
        </p:nvPicPr>
        <p:blipFill>
          <a:blip r:embed="rId2"/>
          <a:stretch/>
        </p:blipFill>
        <p:spPr>
          <a:xfrm>
            <a:off x="1893600" y="6457320"/>
            <a:ext cx="1747440" cy="1627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4" descr=""/>
          <p:cNvPicPr/>
          <p:nvPr/>
        </p:nvPicPr>
        <p:blipFill>
          <a:blip r:embed="rId3"/>
          <a:stretch/>
        </p:blipFill>
        <p:spPr>
          <a:xfrm>
            <a:off x="4221360" y="2442960"/>
            <a:ext cx="3541680" cy="2409480"/>
          </a:xfrm>
          <a:prstGeom prst="rect">
            <a:avLst/>
          </a:prstGeom>
          <a:ln w="0">
            <a:noFill/>
          </a:ln>
        </p:spPr>
      </p:pic>
      <p:sp>
        <p:nvSpPr>
          <p:cNvPr id="113" name="TextBox 9"/>
          <p:cNvSpPr/>
          <p:nvPr/>
        </p:nvSpPr>
        <p:spPr>
          <a:xfrm>
            <a:off x="3352320" y="1073160"/>
            <a:ext cx="5983560" cy="360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79" spc="-1" strike="noStrike">
                <a:solidFill>
                  <a:srgbClr val="000000"/>
                </a:solidFill>
                <a:latin typeface="Cambria"/>
                <a:ea typeface="Cambria"/>
              </a:rPr>
              <a:t>Suppose we have a network with different components</a:t>
            </a:r>
            <a:endParaRPr b="0" lang="en-IN" sz="1779" spc="-1" strike="noStrike">
              <a:latin typeface="Arial"/>
            </a:endParaRPr>
          </a:p>
        </p:txBody>
      </p:sp>
      <p:sp>
        <p:nvSpPr>
          <p:cNvPr id="114" name="TextBox 12"/>
          <p:cNvSpPr/>
          <p:nvPr/>
        </p:nvSpPr>
        <p:spPr>
          <a:xfrm>
            <a:off x="3466440" y="1690560"/>
            <a:ext cx="4949640" cy="360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79" spc="-1" strike="noStrike">
                <a:solidFill>
                  <a:srgbClr val="000000"/>
                </a:solidFill>
                <a:latin typeface="Cambria"/>
                <a:ea typeface="Cambria"/>
              </a:rPr>
              <a:t>The components have sizes </a:t>
            </a:r>
            <a:endParaRPr b="0" lang="en-IN" sz="1779" spc="-1" strike="noStrike">
              <a:latin typeface="Arial"/>
            </a:endParaRPr>
          </a:p>
        </p:txBody>
      </p:sp>
      <p:sp>
        <p:nvSpPr>
          <p:cNvPr id="115" name="TextBox 13"/>
          <p:cNvSpPr/>
          <p:nvPr/>
        </p:nvSpPr>
        <p:spPr>
          <a:xfrm>
            <a:off x="1910880" y="435600"/>
            <a:ext cx="8235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Connected Components and the algebraic connectivity</a:t>
            </a:r>
            <a:endParaRPr b="0" lang="en-IN" sz="228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1CFF90B-0E53-414F-9EC8-0FEED1C3E7D0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10"/>
          <p:cNvSpPr/>
          <p:nvPr/>
        </p:nvSpPr>
        <p:spPr>
          <a:xfrm>
            <a:off x="1872000" y="44928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7" name="TextBox 6"/>
          <p:cNvSpPr/>
          <p:nvPr/>
        </p:nvSpPr>
        <p:spPr>
          <a:xfrm>
            <a:off x="1910880" y="435600"/>
            <a:ext cx="8235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Connected Components and the algebraic connectivity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118" name="Picture 8" descr=""/>
          <p:cNvPicPr/>
          <p:nvPr/>
        </p:nvPicPr>
        <p:blipFill>
          <a:blip r:embed="rId2"/>
          <a:stretch/>
        </p:blipFill>
        <p:spPr>
          <a:xfrm>
            <a:off x="1893600" y="6457320"/>
            <a:ext cx="1747440" cy="1627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4" descr=""/>
          <p:cNvPicPr/>
          <p:nvPr/>
        </p:nvPicPr>
        <p:blipFill>
          <a:blip r:embed="rId3"/>
          <a:stretch/>
        </p:blipFill>
        <p:spPr>
          <a:xfrm>
            <a:off x="3772080" y="1559160"/>
            <a:ext cx="3541680" cy="2409480"/>
          </a:xfrm>
          <a:prstGeom prst="rect">
            <a:avLst/>
          </a:prstGeom>
          <a:ln w="0">
            <a:noFill/>
          </a:ln>
        </p:spPr>
      </p:pic>
      <p:sp>
        <p:nvSpPr>
          <p:cNvPr id="120" name="TextBox 9"/>
          <p:cNvSpPr/>
          <p:nvPr/>
        </p:nvSpPr>
        <p:spPr>
          <a:xfrm>
            <a:off x="3352320" y="1073160"/>
            <a:ext cx="5983560" cy="360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79" spc="-1" strike="noStrike">
                <a:solidFill>
                  <a:srgbClr val="000000"/>
                </a:solidFill>
                <a:latin typeface="Cambria"/>
                <a:ea typeface="Cambria"/>
              </a:rPr>
              <a:t>Suppose we have a network with different components</a:t>
            </a:r>
            <a:endParaRPr b="0" lang="en-IN" sz="1779" spc="-1" strike="noStrike">
              <a:latin typeface="Arial"/>
            </a:endParaRPr>
          </a:p>
        </p:txBody>
      </p:sp>
      <p:sp>
        <p:nvSpPr>
          <p:cNvPr id="121" name="TextBox 12"/>
          <p:cNvSpPr/>
          <p:nvPr/>
        </p:nvSpPr>
        <p:spPr>
          <a:xfrm>
            <a:off x="3466440" y="1422360"/>
            <a:ext cx="4949640" cy="360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79" spc="-1" strike="noStrike">
                <a:solidFill>
                  <a:srgbClr val="000000"/>
                </a:solidFill>
                <a:latin typeface="Cambria"/>
                <a:ea typeface="Cambria"/>
              </a:rPr>
              <a:t>The components have sizes </a:t>
            </a:r>
            <a:endParaRPr b="0" lang="en-IN" sz="1779" spc="-1" strike="noStrike"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4"/>
          <a:stretch/>
        </p:blipFill>
        <p:spPr>
          <a:xfrm>
            <a:off x="2028240" y="4106160"/>
            <a:ext cx="1886400" cy="211032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7" descr=""/>
          <p:cNvPicPr/>
          <p:nvPr/>
        </p:nvPicPr>
        <p:blipFill>
          <a:blip r:embed="rId5"/>
          <a:stretch/>
        </p:blipFill>
        <p:spPr>
          <a:xfrm>
            <a:off x="3993120" y="4846680"/>
            <a:ext cx="6017400" cy="637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E28C9A44-49C4-47D7-87BF-836AE652C2D7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icture 10"/>
          <p:cNvSpPr/>
          <p:nvPr/>
        </p:nvSpPr>
        <p:spPr>
          <a:xfrm>
            <a:off x="1872000" y="449280"/>
            <a:ext cx="8138520" cy="599040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" name="TextBox 6"/>
          <p:cNvSpPr/>
          <p:nvPr/>
        </p:nvSpPr>
        <p:spPr>
          <a:xfrm>
            <a:off x="1910880" y="435600"/>
            <a:ext cx="8235720" cy="436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280" spc="-1" strike="noStrike">
                <a:solidFill>
                  <a:srgbClr val="0000ff"/>
                </a:solidFill>
                <a:latin typeface="Cambria"/>
                <a:ea typeface="Cambria"/>
              </a:rPr>
              <a:t>Connected Components and the algebraic connectivity</a:t>
            </a:r>
            <a:endParaRPr b="0" lang="en-IN" sz="2280" spc="-1" strike="noStrike">
              <a:latin typeface="Arial"/>
            </a:endParaRPr>
          </a:p>
        </p:txBody>
      </p:sp>
      <p:pic>
        <p:nvPicPr>
          <p:cNvPr id="126" name="Picture 8" descr=""/>
          <p:cNvPicPr/>
          <p:nvPr/>
        </p:nvPicPr>
        <p:blipFill>
          <a:blip r:embed="rId2"/>
          <a:stretch/>
        </p:blipFill>
        <p:spPr>
          <a:xfrm>
            <a:off x="1893600" y="6457320"/>
            <a:ext cx="1747440" cy="16272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5" descr=""/>
          <p:cNvPicPr/>
          <p:nvPr/>
        </p:nvPicPr>
        <p:blipFill>
          <a:blip r:embed="rId3"/>
          <a:stretch/>
        </p:blipFill>
        <p:spPr>
          <a:xfrm>
            <a:off x="2180880" y="1828440"/>
            <a:ext cx="7368120" cy="2486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C5945386-1461-4E66-90CC-B2C8A123FF26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Network Technology Background"/>
          <p:cNvPicPr/>
          <p:nvPr/>
        </p:nvPicPr>
        <p:blipFill>
          <a:blip r:embed="rId1">
            <a:alphaModFix amt="70000"/>
          </a:blip>
          <a:srcRect l="0" t="0" r="-2" b="3428"/>
          <a:stretch/>
        </p:blipFill>
        <p:spPr>
          <a:xfrm>
            <a:off x="-93600" y="1440"/>
            <a:ext cx="12188160" cy="68558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2364120" y="1532160"/>
            <a:ext cx="8152560" cy="4876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For our first order initial value problem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an alternative is to compute approximate values of the solution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Symbol"/>
                <a:ea typeface="Cambria"/>
              </a:rPr>
              <a:t>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(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) at a selected set of </a:t>
            </a:r>
            <a:r>
              <a:rPr b="0" i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-values. 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Ideally, the approximate solution values will be accompanied by error bounds that ensure the level of accuracy. </a:t>
            </a:r>
            <a:endParaRPr b="0" lang="en-IN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In this section, we examine the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tangent line method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, which is also called </a:t>
            </a:r>
            <a:r>
              <a:rPr b="1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Euler’s Method</a:t>
            </a: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.  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0" name="Object 2054"/>
              <p:cNvSpPr txBox="1"/>
              <p:nvPr/>
            </p:nvSpPr>
            <p:spPr>
              <a:xfrm>
                <a:off x="4856040" y="1954440"/>
                <a:ext cx="2751840" cy="426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′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𝑡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,</m:t>
                    </m:r>
                    <m:r>
                      <m:t xml:space="preserve">𝑦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𝑡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,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31" name="Rectangle 2"/>
          <p:cNvSpPr/>
          <p:nvPr/>
        </p:nvSpPr>
        <p:spPr>
          <a:xfrm>
            <a:off x="2364120" y="54360"/>
            <a:ext cx="7886160" cy="707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Euler’s Method: Tangent Line Approximation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36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48" dur="50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3640</TotalTime>
  <Application>LibreOffice/7.3.7.2$Linux_X86_64 LibreOffice_project/30$Build-2</Application>
  <AppVersion>15.0000</AppVersion>
  <Words>1617</Words>
  <Paragraphs>275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2023-01-03T06:28:25Z</dcterms:created>
  <dc:creator>Chittaranjan Hens</dc:creator>
  <dc:description/>
  <dc:language>en-IN</dc:language>
  <cp:lastModifiedBy/>
  <dcterms:modified xsi:type="dcterms:W3CDTF">2024-01-29T09:42:23Z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13</vt:i4>
  </property>
  <property fmtid="{D5CDD505-2E9C-101B-9397-08002B2CF9AE}" pid="3" name="PresentationFormat">
    <vt:lpwstr>Widescreen</vt:lpwstr>
  </property>
  <property fmtid="{D5CDD505-2E9C-101B-9397-08002B2CF9AE}" pid="4" name="Slides">
    <vt:i4>44</vt:i4>
  </property>
</Properties>
</file>